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466" r:id="rId4"/>
    <p:sldId id="270" r:id="rId5"/>
    <p:sldId id="511" r:id="rId6"/>
    <p:sldId id="468" r:id="rId7"/>
    <p:sldId id="515" r:id="rId8"/>
    <p:sldId id="469" r:id="rId9"/>
    <p:sldId id="512" r:id="rId10"/>
    <p:sldId id="475" r:id="rId11"/>
    <p:sldId id="513" r:id="rId12"/>
    <p:sldId id="492" r:id="rId13"/>
    <p:sldId id="493" r:id="rId14"/>
    <p:sldId id="504" r:id="rId15"/>
    <p:sldId id="497" r:id="rId16"/>
    <p:sldId id="476" r:id="rId17"/>
    <p:sldId id="486" r:id="rId18"/>
    <p:sldId id="487" r:id="rId19"/>
    <p:sldId id="357" r:id="rId20"/>
    <p:sldId id="415" r:id="rId21"/>
  </p:sldIdLst>
  <p:sldSz cx="12192000" cy="6858000"/>
  <p:notesSz cx="9312275" cy="7026275"/>
  <p:defaultTextStyle>
    <a:defPPr>
      <a:defRPr lang="en-US"/>
    </a:defPPr>
    <a:lvl1pPr marL="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2" autoAdjust="0"/>
    <p:restoredTop sz="94740" autoAdjust="0"/>
  </p:normalViewPr>
  <p:slideViewPr>
    <p:cSldViewPr snapToGrid="0">
      <p:cViewPr>
        <p:scale>
          <a:sx n="114" d="100"/>
          <a:sy n="114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727272727275"/>
          <c:y val="0.0772357723577239"/>
          <c:w val="0.602272727272727"/>
          <c:h val="0.8333333333333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6A6A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val>
            <c:numRef>
              <c:f>Sheet1!$C$1:$C$1</c:f>
              <c:numCache>
                <c:formatCode>#,##0.0</c:formatCode>
                <c:ptCount val="1"/>
                <c:pt idx="0">
                  <c:v>3.801E10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val>
            <c:numRef>
              <c:f>Sheet1!$B$1:$B$1</c:f>
              <c:numCache>
                <c:formatCode>#,##0.0</c:formatCode>
                <c:ptCount val="1"/>
                <c:pt idx="0">
                  <c:v>3.83E10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104604456"/>
        <c:axId val="2104601016"/>
      </c:barChart>
      <c:catAx>
        <c:axId val="2104604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04601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4601016"/>
        <c:scaling>
          <c:orientation val="minMax"/>
          <c:min val="0.0"/>
        </c:scaling>
        <c:delete val="0"/>
        <c:axPos val="l"/>
        <c:majorGridlines>
          <c:spPr>
            <a:ln w="1761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Gotham Medium"/>
              </a:defRPr>
            </a:pPr>
            <a:endParaRPr lang="en-US"/>
          </a:p>
        </c:txPr>
        <c:crossAx val="2104604456"/>
        <c:crosses val="autoZero"/>
        <c:crossBetween val="between"/>
        <c:minorUnit val="1.0E8"/>
      </c:valAx>
      <c:spPr>
        <a:noFill/>
        <a:ln w="155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7727272727275"/>
          <c:y val="0.0772357723577239"/>
          <c:w val="0.602272727272727"/>
          <c:h val="0.8333333333333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Home Entertainment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Sheet1!$B$2:$B$2</c:f>
              <c:numCache>
                <c:formatCode>#,##0</c:formatCode>
                <c:ptCount val="1"/>
                <c:pt idx="0">
                  <c:v>1.205E10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Box Office</c:v>
                </c:pt>
              </c:strCache>
            </c:strRef>
          </c:tx>
          <c:spPr>
            <a:solidFill>
              <a:srgbClr val="9B030C"/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Sheet1!$B$1:$B$1</c:f>
              <c:numCache>
                <c:formatCode>#,##0</c:formatCode>
                <c:ptCount val="1"/>
                <c:pt idx="0">
                  <c:v>1.1372836772E10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140820104"/>
        <c:axId val="2140823512"/>
      </c:barChart>
      <c:catAx>
        <c:axId val="214082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823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823512"/>
        <c:scaling>
          <c:orientation val="minMax"/>
          <c:min val="0.0"/>
        </c:scaling>
        <c:delete val="0"/>
        <c:axPos val="l"/>
        <c:majorGridlines>
          <c:spPr>
            <a:ln w="1761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Gotham Medium"/>
              </a:defRPr>
            </a:pPr>
            <a:endParaRPr lang="en-US"/>
          </a:p>
        </c:txPr>
        <c:crossAx val="2140820104"/>
        <c:crosses val="autoZero"/>
        <c:crossBetween val="between"/>
        <c:minorUnit val="1.0E8"/>
      </c:valAx>
      <c:spPr>
        <a:noFill/>
        <a:ln w="15519">
          <a:noFill/>
        </a:ln>
      </c:spPr>
    </c:plotArea>
    <c:legend>
      <c:legendPos val="r"/>
      <c:layout>
        <c:manualLayout>
          <c:xMode val="edge"/>
          <c:yMode val="edge"/>
          <c:x val="0.868181629601462"/>
          <c:y val="0.406504177435838"/>
          <c:w val="0.131818385269052"/>
          <c:h val="0.235850468210764"/>
        </c:manualLayout>
      </c:layout>
      <c:overlay val="0"/>
      <c:spPr>
        <a:noFill/>
        <a:ln w="440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727272727275"/>
          <c:y val="0.0772357723577239"/>
          <c:w val="0.602272727272727"/>
          <c:h val="0.8333333333333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Sheet1!$B$2:$B$2</c:f>
              <c:numCache>
                <c:formatCode>#,##0</c:formatCode>
                <c:ptCount val="1"/>
                <c:pt idx="0">
                  <c:v>1.1135765764E10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B030C"/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76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plastic">
                <a:bevelT w="165100" prst="coolSlant"/>
              </a:sp3d>
            </c:spPr>
          </c:dPt>
          <c:val>
            <c:numRef>
              <c:f>Sheet1!$B$1:$B$1</c:f>
              <c:numCache>
                <c:formatCode>#,##0</c:formatCode>
                <c:ptCount val="1"/>
                <c:pt idx="0">
                  <c:v>1.1372836772E10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104493832"/>
        <c:axId val="2140313704"/>
      </c:barChart>
      <c:catAx>
        <c:axId val="210449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313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313704"/>
        <c:scaling>
          <c:orientation val="minMax"/>
          <c:min val="0.0"/>
        </c:scaling>
        <c:delete val="0"/>
        <c:axPos val="l"/>
        <c:majorGridlines>
          <c:spPr>
            <a:ln w="1761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Gotham Medium"/>
              </a:defRPr>
            </a:pPr>
            <a:endParaRPr lang="en-US"/>
          </a:p>
        </c:txPr>
        <c:crossAx val="2104493832"/>
        <c:crosses val="autoZero"/>
        <c:crossBetween val="between"/>
        <c:minorUnit val="1.0E8"/>
      </c:valAx>
      <c:spPr>
        <a:noFill/>
        <a:ln w="155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95448475650479"/>
          <c:y val="0.0391562115457942"/>
          <c:w val="0.823072280796273"/>
          <c:h val="0.8616563783880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8.41</c:v>
                </c:pt>
                <c:pt idx="1">
                  <c:v>9.52</c:v>
                </c:pt>
                <c:pt idx="2">
                  <c:v>9.49</c:v>
                </c:pt>
                <c:pt idx="3">
                  <c:v>9.54</c:v>
                </c:pt>
                <c:pt idx="4">
                  <c:v>8.99</c:v>
                </c:pt>
                <c:pt idx="5">
                  <c:v>9.49</c:v>
                </c:pt>
                <c:pt idx="6">
                  <c:v>9.6</c:v>
                </c:pt>
                <c:pt idx="7">
                  <c:v>9.6</c:v>
                </c:pt>
                <c:pt idx="8">
                  <c:v>10.6</c:v>
                </c:pt>
                <c:pt idx="9">
                  <c:v>10.6</c:v>
                </c:pt>
                <c:pt idx="10">
                  <c:v>10.2</c:v>
                </c:pt>
                <c:pt idx="11">
                  <c:v>10.8</c:v>
                </c:pt>
                <c:pt idx="12">
                  <c:v>10.9</c:v>
                </c:pt>
                <c:pt idx="13">
                  <c:v>10.4</c:v>
                </c:pt>
                <c:pt idx="14">
                  <c:v>11.1</c:v>
                </c:pt>
                <c:pt idx="15">
                  <c:v>11.37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b="1">
                    <a:ln>
                      <a:noFill/>
                    </a:ln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  <c:pt idx="15">
                  <c:v>2016.0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8.55</c:v>
                </c:pt>
                <c:pt idx="1">
                  <c:v>10.25</c:v>
                </c:pt>
                <c:pt idx="2">
                  <c:v>10.9</c:v>
                </c:pt>
                <c:pt idx="3">
                  <c:v>15.65</c:v>
                </c:pt>
                <c:pt idx="4">
                  <c:v>14.28</c:v>
                </c:pt>
                <c:pt idx="5">
                  <c:v>16.33</c:v>
                </c:pt>
                <c:pt idx="6">
                  <c:v>16.6</c:v>
                </c:pt>
                <c:pt idx="7">
                  <c:v>18.1</c:v>
                </c:pt>
                <c:pt idx="8">
                  <c:v>18.8</c:v>
                </c:pt>
                <c:pt idx="9">
                  <c:v>21.2</c:v>
                </c:pt>
                <c:pt idx="10">
                  <c:v>22.4</c:v>
                </c:pt>
                <c:pt idx="11">
                  <c:v>23.9</c:v>
                </c:pt>
                <c:pt idx="12">
                  <c:v>25.0</c:v>
                </c:pt>
                <c:pt idx="13">
                  <c:v>26.0</c:v>
                </c:pt>
                <c:pt idx="14">
                  <c:v>27.2</c:v>
                </c:pt>
                <c:pt idx="15">
                  <c:v>27.43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139143000"/>
        <c:axId val="2139140008"/>
      </c:barChart>
      <c:catAx>
        <c:axId val="213914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9140008"/>
        <c:crosses val="autoZero"/>
        <c:auto val="1"/>
        <c:lblAlgn val="ctr"/>
        <c:lblOffset val="100"/>
        <c:noMultiLvlLbl val="0"/>
      </c:catAx>
      <c:valAx>
        <c:axId val="2139140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143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430330200385"/>
          <c:y val="0.4783269022648"/>
          <c:w val="0.106119108328363"/>
          <c:h val="0.09538926144898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7727272727275"/>
          <c:y val="0.0772357723577239"/>
          <c:w val="0.602272727272727"/>
          <c:h val="0.8333333333333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Sheet1!$B$2:$B$2</c:f>
              <c:numCache>
                <c:formatCode>#,##0</c:formatCode>
                <c:ptCount val="1"/>
                <c:pt idx="0">
                  <c:v>1.32E9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B030C"/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Sheet1!$B$1:$B$1</c:f>
              <c:numCache>
                <c:formatCode>#,##0</c:formatCode>
                <c:ptCount val="1"/>
                <c:pt idx="0">
                  <c:v>1.314E9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140382968"/>
        <c:axId val="2140386376"/>
      </c:barChart>
      <c:catAx>
        <c:axId val="2140382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0386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386376"/>
        <c:scaling>
          <c:orientation val="minMax"/>
          <c:min val="0.0"/>
        </c:scaling>
        <c:delete val="0"/>
        <c:axPos val="l"/>
        <c:majorGridlines>
          <c:spPr>
            <a:ln w="1761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Gotham Medium"/>
              </a:defRPr>
            </a:pPr>
            <a:endParaRPr lang="en-US"/>
          </a:p>
        </c:txPr>
        <c:crossAx val="2140382968"/>
        <c:crosses val="autoZero"/>
        <c:crossBetween val="between"/>
        <c:minorUnit val="1.0E8"/>
      </c:valAx>
      <c:spPr>
        <a:noFill/>
        <a:ln w="1551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0"/>
                  <c:y val="0.0046874997116449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2.47</a:t>
                    </a:r>
                    <a:r>
                      <a:rPr lang="en-US" b="1" baseline="0" dirty="0" smtClean="0"/>
                      <a:t> </a:t>
                    </a:r>
                  </a:p>
                  <a:p>
                    <a:r>
                      <a:rPr lang="en-US" b="1" baseline="0" dirty="0" smtClean="0"/>
                      <a:t>billion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3.08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312500000000011"/>
                  <c:y val="-2.14841254919217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2.64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04687499711644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2.92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  <c:pt idx="3">
                  <c:v>Quarter 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2.473925434E9</c:v>
                </c:pt>
                <c:pt idx="1">
                  <c:v>3.088257465E9</c:v>
                </c:pt>
                <c:pt idx="2">
                  <c:v>2.645781567E9</c:v>
                </c:pt>
                <c:pt idx="3">
                  <c:v>2.9245534E9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0"/>
                  <c:y val="-0.0046874997116449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2.789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6874999999999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2.8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2.97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624987696850394"/>
                  <c:y val="0.0046874997116449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2.8</a:t>
                    </a:r>
                  </a:p>
                  <a:p>
                    <a:r>
                      <a:rPr lang="en-US" sz="1500" b="1" i="0" u="none" strike="noStrike" baseline="0" dirty="0" smtClean="0">
                        <a:effectLst/>
                      </a:rPr>
                      <a:t>billion</a:t>
                    </a:r>
                    <a:r>
                      <a:rPr lang="en-US" sz="1500" b="1" i="0" u="none" strike="noStrike" baseline="0" dirty="0" smtClean="0"/>
                      <a:t>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  <c:pt idx="3">
                  <c:v>Quarter 4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2.789808498E9</c:v>
                </c:pt>
                <c:pt idx="1">
                  <c:v>2.802576614E9</c:v>
                </c:pt>
                <c:pt idx="2">
                  <c:v>2.971112143E9</c:v>
                </c:pt>
                <c:pt idx="3">
                  <c:v>2.809223538E9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43841016"/>
        <c:axId val="2140917912"/>
      </c:barChart>
      <c:catAx>
        <c:axId val="-2143841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917912"/>
        <c:crosses val="autoZero"/>
        <c:auto val="1"/>
        <c:lblAlgn val="ctr"/>
        <c:lblOffset val="100"/>
        <c:noMultiLvlLbl val="0"/>
      </c:catAx>
      <c:valAx>
        <c:axId val="21409179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43841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85993923815"/>
          <c:y val="0.0204295166229221"/>
          <c:w val="0.787140399212882"/>
          <c:h val="0.67877506561679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Adjusted for Inflation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1976.0</c:v>
                </c:pt>
                <c:pt idx="1">
                  <c:v>2016.0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&quot;$&quot;#,##0.00">
                  <c:v>8.98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3-4C72-A59B-98C5ED9D7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0523912"/>
        <c:axId val="2140527032"/>
      </c:bar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Ticket Price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>
                        <a:latin typeface="Arial" pitchFamily="34" charset="0"/>
                        <a:cs typeface="Arial" pitchFamily="34" charset="0"/>
                      </a:rPr>
                      <a:t>$2.03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D3-4C72-A59B-98C5ED9D7F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D3-4C72-A59B-98C5ED9D7F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1976.0</c:v>
                </c:pt>
                <c:pt idx="1">
                  <c:v>2016.0</c:v>
                </c:pt>
              </c:numCache>
            </c:numRef>
          </c:cat>
          <c:val>
            <c:numRef>
              <c:f>Sheet1!$B$2:$B$3</c:f>
              <c:numCache>
                <c:formatCode>"$"#,##0.00</c:formatCode>
                <c:ptCount val="2"/>
                <c:pt idx="0">
                  <c:v>2.13</c:v>
                </c:pt>
                <c:pt idx="1">
                  <c:v>8.65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D3-4C72-A59B-98C5ED9D7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0533240"/>
        <c:axId val="2140530248"/>
      </c:barChart>
      <c:catAx>
        <c:axId val="214052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0527032"/>
        <c:crosses val="autoZero"/>
        <c:auto val="1"/>
        <c:lblAlgn val="ctr"/>
        <c:lblOffset val="100"/>
        <c:noMultiLvlLbl val="0"/>
      </c:catAx>
      <c:valAx>
        <c:axId val="2140527032"/>
        <c:scaling>
          <c:orientation val="minMax"/>
          <c:max val="10.0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2140523912"/>
        <c:crosses val="autoZero"/>
        <c:crossBetween val="between"/>
        <c:majorUnit val="1.0"/>
        <c:minorUnit val="0.2"/>
      </c:valAx>
      <c:valAx>
        <c:axId val="2140530248"/>
        <c:scaling>
          <c:orientation val="minMax"/>
        </c:scaling>
        <c:delete val="1"/>
        <c:axPos val="r"/>
        <c:numFmt formatCode="&quot;$&quot;#,##0.00" sourceLinked="1"/>
        <c:majorTickMark val="out"/>
        <c:minorTickMark val="none"/>
        <c:tickLblPos val="nextTo"/>
        <c:crossAx val="2140533240"/>
        <c:crosses val="max"/>
        <c:crossBetween val="between"/>
        <c:majorUnit val="0.5"/>
      </c:valAx>
      <c:catAx>
        <c:axId val="2140533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05302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040106447244907"/>
          <c:y val="0.802548818897638"/>
          <c:w val="0.89931425205756"/>
          <c:h val="0.127451064622754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Gotham Medium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5247293307086"/>
          <c:y val="0.0523813408753037"/>
          <c:w val="0.737260457677165"/>
          <c:h val="0.858234526269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Total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025"/>
                  <c:y val="-1.05528954845113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3125123031496"/>
                  <c:y val="0.00863428695746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3125"/>
                  <c:y val="0.01439047826244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46875"/>
                  <c:y val="0.0115123826099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937499999999988"/>
                  <c:y val="-0.023024765219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</c:v>
                </c:pt>
                <c:pt idx="1">
                  <c:v>PG</c:v>
                </c:pt>
                <c:pt idx="2">
                  <c:v>PG-13</c:v>
                </c:pt>
                <c:pt idx="3">
                  <c:v>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0.005</c:v>
                </c:pt>
                <c:pt idx="1">
                  <c:v>0.13</c:v>
                </c:pt>
                <c:pt idx="2">
                  <c:v>0.305</c:v>
                </c:pt>
                <c:pt idx="3">
                  <c:v>0.56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0621192"/>
        <c:axId val="2140624200"/>
      </c:barChart>
      <c:catAx>
        <c:axId val="2140621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624200"/>
        <c:crosses val="autoZero"/>
        <c:auto val="1"/>
        <c:lblAlgn val="ctr"/>
        <c:lblOffset val="100"/>
        <c:noMultiLvlLbl val="0"/>
      </c:catAx>
      <c:valAx>
        <c:axId val="21406242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40621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511811023622"/>
          <c:y val="0.19262527647848"/>
          <c:w val="0.195488188976378"/>
          <c:h val="0.4737227600710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Total</c:v>
                </c:pt>
              </c:strCache>
            </c:strRef>
          </c:tx>
          <c:spPr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1"/>
              <c:layout>
                <c:manualLayout>
                  <c:x val="0.0"/>
                  <c:y val="0.0165364511560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</c:v>
                </c:pt>
                <c:pt idx="1">
                  <c:v>PG</c:v>
                </c:pt>
                <c:pt idx="2">
                  <c:v>PG-13</c:v>
                </c:pt>
                <c:pt idx="3">
                  <c:v>R</c:v>
                </c:pt>
                <c:pt idx="4">
                  <c:v>Unrated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0.001</c:v>
                </c:pt>
                <c:pt idx="1">
                  <c:v>0.259</c:v>
                </c:pt>
                <c:pt idx="2">
                  <c:v>0.498</c:v>
                </c:pt>
                <c:pt idx="3">
                  <c:v>0.231</c:v>
                </c:pt>
                <c:pt idx="4">
                  <c:v>0.011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0679592"/>
        <c:axId val="2140682600"/>
      </c:barChart>
      <c:catAx>
        <c:axId val="2140679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682600"/>
        <c:crosses val="autoZero"/>
        <c:auto val="1"/>
        <c:lblAlgn val="ctr"/>
        <c:lblOffset val="100"/>
        <c:noMultiLvlLbl val="0"/>
      </c:catAx>
      <c:valAx>
        <c:axId val="21406826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40679592"/>
        <c:crosses val="autoZero"/>
        <c:crossBetween val="between"/>
      </c:valAx>
      <c:spPr>
        <a:effectLst>
          <a:innerShdw blurRad="63500" dist="50800" dir="108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857732113419039"/>
          <c:y val="0.195381425615701"/>
          <c:w val="0.112980301168492"/>
          <c:h val="0.3540352196027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727272727275"/>
          <c:y val="0.0772357723577239"/>
          <c:w val="0.602272727272727"/>
          <c:h val="0.8333333333333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Home Entertainment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Sheet1!$B$2:$B$2</c:f>
              <c:numCache>
                <c:formatCode>#,##0</c:formatCode>
                <c:ptCount val="1"/>
                <c:pt idx="0">
                  <c:v>2.49E10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ser>
          <c:idx val="0"/>
          <c:order val="1"/>
          <c:tx>
            <c:strRef>
              <c:f>Sheet1!$A$1</c:f>
              <c:strCache>
                <c:ptCount val="1"/>
                <c:pt idx="0">
                  <c:v>Box Office</c:v>
                </c:pt>
              </c:strCache>
            </c:strRef>
          </c:tx>
          <c:spPr>
            <a:solidFill>
              <a:srgbClr val="9B030C"/>
            </a:solidFill>
            <a:ln w="176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plastic">
              <a:bevelT w="165100" prst="coolSlant"/>
            </a:sp3d>
          </c:spPr>
          <c:invertIfNegative val="0"/>
          <c:val>
            <c:numRef>
              <c:f>Sheet1!$B$1:$B$1</c:f>
              <c:numCache>
                <c:formatCode>#,##0</c:formatCode>
                <c:ptCount val="1"/>
                <c:pt idx="0">
                  <c:v>9.29E9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0F-4316-A693-5A31802BDDF8}"/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139128472"/>
        <c:axId val="2139125032"/>
      </c:barChart>
      <c:catAx>
        <c:axId val="213912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9125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9125032"/>
        <c:scaling>
          <c:orientation val="minMax"/>
          <c:min val="0.0"/>
        </c:scaling>
        <c:delete val="0"/>
        <c:axPos val="l"/>
        <c:majorGridlines>
          <c:spPr>
            <a:ln w="1761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1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Gotham Medium"/>
              </a:defRPr>
            </a:pPr>
            <a:endParaRPr lang="en-US"/>
          </a:p>
        </c:txPr>
        <c:crossAx val="2139128472"/>
        <c:crosses val="autoZero"/>
        <c:crossBetween val="between"/>
        <c:minorUnit val="1.0E8"/>
      </c:valAx>
      <c:spPr>
        <a:noFill/>
        <a:ln w="15519">
          <a:noFill/>
        </a:ln>
      </c:spPr>
    </c:plotArea>
    <c:legend>
      <c:legendPos val="r"/>
      <c:layout>
        <c:manualLayout>
          <c:xMode val="edge"/>
          <c:yMode val="edge"/>
          <c:x val="0.868181629601462"/>
          <c:y val="0.406504177435838"/>
          <c:w val="0.131818385269052"/>
          <c:h val="0.235850468210764"/>
        </c:manualLayout>
      </c:layout>
      <c:overlay val="0"/>
      <c:spPr>
        <a:noFill/>
        <a:ln w="440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0.36827</cdr:x>
      <cdr:y>0.48901</cdr:y>
    </cdr:from>
    <cdr:to>
      <cdr:x>0.46214</cdr:x>
      <cdr:y>0.67217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7337" y="24412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2015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0.6392</cdr:x>
      <cdr:y>0.5</cdr:y>
    </cdr:from>
    <cdr:to>
      <cdr:x>0.73307</cdr:x>
      <cdr:y>0.68316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26459" y="24961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2016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0.26413</cdr:x>
      <cdr:y>0.13658</cdr:y>
    </cdr:from>
    <cdr:to>
      <cdr:x>0.3625</cdr:x>
      <cdr:y>0.22746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3901" y="693826"/>
          <a:ext cx="9548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rgbClr val="9B030C"/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itchFamily="34" charset="0"/>
              <a:cs typeface="Arial" pitchFamily="34" charset="0"/>
            </a:rPr>
            <a:t>$</a:t>
          </a:r>
          <a:r>
            <a:rPr lang="en-US" sz="2400" dirty="0" smtClean="0">
              <a:solidFill>
                <a:srgbClr val="9B030C"/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itchFamily="34" charset="0"/>
              <a:cs typeface="Arial" pitchFamily="34" charset="0"/>
            </a:rPr>
            <a:t>8.98</a:t>
          </a:r>
          <a:endParaRPr lang="en-US" sz="2400" dirty="0">
            <a:solidFill>
              <a:srgbClr val="9B030C"/>
            </a:solidFill>
            <a:effectLst>
              <a:outerShdw dist="25400" dir="5400000" algn="t" rotWithShape="0">
                <a:schemeClr val="bg1">
                  <a:alpha val="20000"/>
                </a:scheme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0.19891</cdr:x>
      <cdr:y>0.81673</cdr:y>
    </cdr:from>
    <cdr:to>
      <cdr:x>0.25577</cdr:x>
      <cdr:y>0.89759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6721" y="3603952"/>
          <a:ext cx="462162" cy="356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"/>
              <a:cs typeface="Arial"/>
            </a:rPr>
            <a:t>(2)</a:t>
          </a:r>
          <a:endParaRPr lang="en-US" sz="1600" b="1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0.33291</cdr:x>
      <cdr:y>0.74518</cdr:y>
    </cdr:from>
    <cdr:to>
      <cdr:x>0.40791</cdr:x>
      <cdr:y>0.82605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05910" y="3288201"/>
          <a:ext cx="609582" cy="35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Arial"/>
              <a:cs typeface="Arial"/>
            </a:rPr>
            <a:t>(49)</a:t>
          </a:r>
          <a:endParaRPr lang="en-US" sz="1600" b="1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0.51352</cdr:x>
      <cdr:y>0.51262</cdr:y>
    </cdr:from>
    <cdr:to>
      <cdr:x>0.59843</cdr:x>
      <cdr:y>0.59349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3881" y="2262021"/>
          <a:ext cx="690154" cy="35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Arial"/>
              <a:cs typeface="Arial"/>
            </a:rPr>
            <a:t>(115)</a:t>
          </a:r>
          <a:endParaRPr lang="en-US" sz="1600" b="1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0.6955</cdr:x>
      <cdr:y>0.13112</cdr:y>
    </cdr:from>
    <cdr:to>
      <cdr:x>0.7821</cdr:x>
      <cdr:y>0.21198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52993" y="578583"/>
          <a:ext cx="703883" cy="356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Arial"/>
              <a:cs typeface="Arial"/>
            </a:rPr>
            <a:t>(211)</a:t>
          </a:r>
          <a:endParaRPr lang="en-US" sz="1600" b="1" dirty="0"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1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595E4E42-0EE5-4FBE-8D12-A578E13FDDAD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1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A5A96619-DB09-4359-98AC-C2C5910A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1" y="0"/>
            <a:ext cx="4035319" cy="35253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7DEF318-0D46-4561-BB2A-09162E4FD3C9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6400" cy="237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81394"/>
            <a:ext cx="7449820" cy="2766596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1" y="6673742"/>
            <a:ext cx="4035319" cy="352533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57ABBB9-EEE9-4C2C-9FE9-05A18A0C4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Deadline.com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Deadline.com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Deadline.com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Box Office: There’s no “official” number yet…we usually go by what the MPAA says and they may not release that until March. An early estimated released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Deadline.com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January said $38.1 billion,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comScore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recently told me $38.8 billion, but don’t attribute that to them publically. I would say this: “Estimates range between $38.1 billion-$38.8 billion.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final figure will be released in March.”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BBB9-EEE9-4C2C-9FE9-05A18A0C4F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7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Box Office: There’s no “official” number yet…we usually go by what the MPAA says and they may not release that until March. An early estimated released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Deadline.com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January said $38.1 billion,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comScore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recently told me $38.8 billion, but don’t attribute that to them publically. I would say this: “Estimates range between $38.1 billion-$38.8 billion. A final figure will be released in March.”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BBB9-EEE9-4C2C-9FE9-05A18A0C4F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7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Box Office: There’s no “official” number yet…we usually go by what the MPAA says and they may not release that until March. An early estimated released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Deadline.com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January said $38.1 billion,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comScore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recently told me $38.8 billion, but don’t attribute that to them publically. I would say this: “Estimates range between $38.1 billion-$38.8 billion. A final figure will be released in March.”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BBB9-EEE9-4C2C-9FE9-05A18A0C4F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7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is often the case with the globalization of our industry, some titles perform much better overseas than they do in N. America. The biggest example from this year: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Warcraft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$47.4 million domestic/$386.3 million overseas.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ABBB9-EEE9-4C2C-9FE9-05A18A0C4F6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3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3" indent="0" algn="ctr">
              <a:buNone/>
              <a:defRPr sz="2000"/>
            </a:lvl2pPr>
            <a:lvl3pPr marL="914060" indent="0" algn="ctr">
              <a:buNone/>
              <a:defRPr sz="1900"/>
            </a:lvl3pPr>
            <a:lvl4pPr marL="1371090" indent="0" algn="ctr">
              <a:buNone/>
              <a:defRPr sz="1600"/>
            </a:lvl4pPr>
            <a:lvl5pPr marL="1828120" indent="0" algn="ctr">
              <a:buNone/>
              <a:defRPr sz="1600"/>
            </a:lvl5pPr>
            <a:lvl6pPr marL="2285158" indent="0" algn="ctr">
              <a:buNone/>
              <a:defRPr sz="1600"/>
            </a:lvl6pPr>
            <a:lvl7pPr marL="2742178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2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349213"/>
            <a:ext cx="12192000" cy="1508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34" tIns="60918" rIns="121834" bIns="609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8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1370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3327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6957" y="291096"/>
            <a:ext cx="10363200" cy="13825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86957" y="1820079"/>
            <a:ext cx="7581867" cy="4114800"/>
          </a:xfrm>
        </p:spPr>
        <p:txBody>
          <a:bodyPr/>
          <a:lstStyle>
            <a:lvl1pPr>
              <a:lnSpc>
                <a:spcPct val="120000"/>
              </a:lnSpc>
              <a:buClr>
                <a:srgbClr val="C0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rgbClr val="C0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rgbClr val="C0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rgbClr val="C0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rgbClr val="C0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778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2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9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4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1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23" indent="0">
              <a:buNone/>
              <a:defRPr sz="1500"/>
            </a:lvl2pPr>
            <a:lvl3pPr marL="914060" indent="0">
              <a:buNone/>
              <a:defRPr sz="1200"/>
            </a:lvl3pPr>
            <a:lvl4pPr marL="1371090" indent="0">
              <a:buNone/>
              <a:defRPr sz="1100"/>
            </a:lvl4pPr>
            <a:lvl5pPr marL="1828120" indent="0">
              <a:buNone/>
              <a:defRPr sz="1100"/>
            </a:lvl5pPr>
            <a:lvl6pPr marL="2285158" indent="0">
              <a:buNone/>
              <a:defRPr sz="1100"/>
            </a:lvl6pPr>
            <a:lvl7pPr marL="2742178" indent="0">
              <a:buNone/>
              <a:defRPr sz="1100"/>
            </a:lvl7pPr>
            <a:lvl8pPr marL="3199200" indent="0">
              <a:buNone/>
              <a:defRPr sz="1100"/>
            </a:lvl8pPr>
            <a:lvl9pPr marL="365622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5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10" tIns="45718" rIns="9141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A68C-6211-4F4C-A4D5-82BF4401083B}" type="datetimeFigureOut">
              <a:rPr lang="en-US" smtClean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0" tIns="45718" rIns="9141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BA8A-853D-4B40-88A6-B15ECC896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0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0" indent="-228520" algn="l" defTabSz="9140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3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0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8" indent="-228520" algn="l" defTabSz="9140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9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0.xml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" y="2"/>
            <a:ext cx="12191999" cy="6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1194816" y="1138875"/>
            <a:ext cx="4901184" cy="2290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95051" tIns="0" rIns="121848" bIns="6092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i="0">
                <a:solidFill>
                  <a:schemeClr val="tx1"/>
                </a:solidFill>
                <a:latin typeface="Gotham Medium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832744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1665488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2498232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330976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r>
              <a:rPr lang="en-GB" sz="3200" dirty="0" smtClean="0">
                <a:solidFill>
                  <a:schemeClr val="tx1">
                    <a:alpha val="80000"/>
                  </a:schemeClr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HPA Tech Retreat</a:t>
            </a:r>
            <a:endParaRPr lang="en-GB" sz="3200" dirty="0">
              <a:solidFill>
                <a:schemeClr val="tx1">
                  <a:alpha val="80000"/>
                </a:schemeClr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900" dirty="0">
              <a:solidFill>
                <a:schemeClr val="tx1">
                  <a:alpha val="80000"/>
                </a:schemeClr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>
                    <a:alpha val="80000"/>
                  </a:schemeClr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February, 2017</a:t>
            </a:r>
            <a:endParaRPr lang="en-GB" sz="2800" dirty="0">
              <a:solidFill>
                <a:schemeClr val="tx1">
                  <a:alpha val="80000"/>
                </a:schemeClr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13963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544741"/>
              </p:ext>
            </p:extLst>
          </p:nvPr>
        </p:nvGraphicFramePr>
        <p:xfrm>
          <a:off x="1344116" y="1401320"/>
          <a:ext cx="9706968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21600" y="3124221"/>
            <a:ext cx="1117600" cy="461665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$</a:t>
            </a:r>
            <a:r>
              <a:rPr lang="en-US" sz="2400" dirty="0" smtClean="0">
                <a:solidFill>
                  <a:schemeClr val="bg1"/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8.65</a:t>
            </a:r>
            <a:endParaRPr lang="en-US" sz="2400" dirty="0">
              <a:solidFill>
                <a:schemeClr val="bg1"/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41" y="305309"/>
            <a:ext cx="11582400" cy="748988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4300" dirty="0">
                <a:solidFill>
                  <a:srgbClr val="080808"/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Average Ticket Price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166995"/>
            <a:ext cx="12096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8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>
                <a:latin typeface="Arial"/>
                <a:cs typeface="Arial"/>
              </a:rPr>
              <a:t>Bottom Line</a:t>
            </a:r>
            <a:endParaRPr lang="en-US" sz="43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Exhibition is healthy</a:t>
            </a:r>
          </a:p>
          <a:p>
            <a:r>
              <a:rPr lang="en-US" dirty="0" smtClean="0">
                <a:latin typeface="Arial"/>
                <a:cs typeface="Arial"/>
              </a:rPr>
              <a:t>Trend is to a full-year “habit” of movie going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030817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" y="2"/>
            <a:ext cx="12191999" cy="6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1194820" y="1138876"/>
            <a:ext cx="4901181" cy="2594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95051" tIns="0" rIns="121848" bIns="6092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i="0">
                <a:solidFill>
                  <a:schemeClr val="tx1"/>
                </a:solidFill>
                <a:latin typeface="Gotham Medium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832744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1665488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2498232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330976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indent="-243745">
              <a:defRPr/>
            </a:pPr>
            <a:r>
              <a:rPr lang="en-GB" sz="4300" dirty="0" smtClean="0">
                <a:solidFill>
                  <a:schemeClr val="tx1">
                    <a:alpha val="80000"/>
                  </a:schemeClr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Gotham Book"/>
                <a:ea typeface="+mn-ea"/>
                <a:cs typeface="Gotham Book"/>
              </a:rPr>
              <a:t>2016 Trends</a:t>
            </a:r>
            <a:endParaRPr lang="en-GB" sz="4300" dirty="0">
              <a:solidFill>
                <a:schemeClr val="tx1">
                  <a:alpha val="80000"/>
                </a:schemeClr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Gotham Book"/>
              <a:ea typeface="+mn-ea"/>
              <a:cs typeface="Gotham Book"/>
            </a:endParaRPr>
          </a:p>
          <a:p>
            <a:pPr indent="-243745">
              <a:defRPr/>
            </a:pPr>
            <a:endParaRPr lang="en-GB" sz="1200" dirty="0">
              <a:solidFill>
                <a:schemeClr val="tx1">
                  <a:alpha val="80000"/>
                </a:schemeClr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Gotham Book"/>
              <a:ea typeface="+mn-ea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176895549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US" sz="4300" dirty="0">
                <a:latin typeface="Arial"/>
                <a:cs typeface="Arial"/>
              </a:rPr>
              <a:t> </a:t>
            </a:r>
            <a:r>
              <a:rPr lang="en-US" sz="4300" dirty="0" smtClean="0">
                <a:latin typeface="Arial"/>
                <a:cs typeface="Arial"/>
              </a:rPr>
              <a:t>2016: Percentages of Rated Films</a:t>
            </a:r>
            <a:endParaRPr lang="en-US" sz="4300" dirty="0">
              <a:latin typeface="Arial"/>
              <a:cs typeface="Arial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2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87802863"/>
              </p:ext>
            </p:extLst>
          </p:nvPr>
        </p:nvGraphicFramePr>
        <p:xfrm>
          <a:off x="2032000" y="1725693"/>
          <a:ext cx="8128000" cy="44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71935" y="6062762"/>
            <a:ext cx="1380361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  <a:latin typeface="Arial"/>
                <a:cs typeface="Arial"/>
              </a:rPr>
              <a:t>Source: comScore</a:t>
            </a:r>
          </a:p>
        </p:txBody>
      </p:sp>
    </p:spTree>
    <p:extLst>
      <p:ext uri="{BB962C8B-B14F-4D97-AF65-F5344CB8AC3E}">
        <p14:creationId xmlns:p14="http://schemas.microsoft.com/office/powerpoint/2010/main" val="32724086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2016: Box Office by Rating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2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43516200"/>
              </p:ext>
            </p:extLst>
          </p:nvPr>
        </p:nvGraphicFramePr>
        <p:xfrm>
          <a:off x="2031999" y="1530331"/>
          <a:ext cx="9105667" cy="460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55652" y="6193003"/>
            <a:ext cx="122077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comScore</a:t>
            </a:r>
          </a:p>
        </p:txBody>
      </p:sp>
    </p:spTree>
    <p:extLst>
      <p:ext uri="{BB962C8B-B14F-4D97-AF65-F5344CB8AC3E}">
        <p14:creationId xmlns:p14="http://schemas.microsoft.com/office/powerpoint/2010/main" val="39165332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00" y="445987"/>
            <a:ext cx="11098596" cy="787792"/>
          </a:xfrm>
        </p:spPr>
        <p:txBody>
          <a:bodyPr vert="horz" lIns="91410" tIns="45718" rIns="91410" bIns="45718" rtlCol="0" anchor="ctr">
            <a:normAutofit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Appeal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3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243" y="1269850"/>
            <a:ext cx="2790566" cy="5315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418" y="2669939"/>
            <a:ext cx="337992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Domestic: $47.4 Million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International: $386.3 Million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8995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" y="2"/>
            <a:ext cx="12191999" cy="6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1194816" y="1138542"/>
            <a:ext cx="4901191" cy="2290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95051" tIns="0" rIns="121848" bIns="6092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i="0">
                <a:solidFill>
                  <a:schemeClr val="tx1"/>
                </a:solidFill>
                <a:latin typeface="Gotham Medium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832744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1665488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2498232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330976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indent="-243745">
              <a:defRPr/>
            </a:pPr>
            <a:r>
              <a:rPr lang="en-US" sz="4300" dirty="0" smtClean="0">
                <a:solidFill>
                  <a:srgbClr val="080808"/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Home Entertainment Window</a:t>
            </a:r>
            <a:endParaRPr lang="en-US" sz="4300" dirty="0">
              <a:solidFill>
                <a:srgbClr val="080808"/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918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219" y="306408"/>
            <a:ext cx="11664214" cy="1382555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B.O. vs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639012"/>
              </p:ext>
            </p:extLst>
          </p:nvPr>
        </p:nvGraphicFramePr>
        <p:xfrm>
          <a:off x="840420" y="1707039"/>
          <a:ext cx="9741016" cy="499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0563"/>
              </p:ext>
            </p:extLst>
          </p:nvPr>
        </p:nvGraphicFramePr>
        <p:xfrm>
          <a:off x="4038203" y="2220034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$24.9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00848"/>
              </p:ext>
            </p:extLst>
          </p:nvPr>
        </p:nvGraphicFramePr>
        <p:xfrm>
          <a:off x="6621303" y="4363372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$9.29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3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6661" y="6235018"/>
            <a:ext cx="122077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comScore</a:t>
            </a:r>
          </a:p>
        </p:txBody>
      </p:sp>
    </p:spTree>
    <p:extLst>
      <p:ext uri="{BB962C8B-B14F-4D97-AF65-F5344CB8AC3E}">
        <p14:creationId xmlns:p14="http://schemas.microsoft.com/office/powerpoint/2010/main" val="21122370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B.O. vs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15338"/>
              </p:ext>
            </p:extLst>
          </p:nvPr>
        </p:nvGraphicFramePr>
        <p:xfrm>
          <a:off x="1074372" y="1495380"/>
          <a:ext cx="9741016" cy="499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3507"/>
              </p:ext>
            </p:extLst>
          </p:nvPr>
        </p:nvGraphicFramePr>
        <p:xfrm>
          <a:off x="4183031" y="1995003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$12.05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92140"/>
              </p:ext>
            </p:extLst>
          </p:nvPr>
        </p:nvGraphicFramePr>
        <p:xfrm>
          <a:off x="6824697" y="2083113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$11.37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46343" y="4270584"/>
            <a:ext cx="1727200" cy="4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19" tIns="54409" rIns="108819" bIns="5440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9B030C"/>
              </a:solidFill>
              <a:latin typeface="Arial"/>
              <a:cs typeface="Arial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3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3505" y="6212738"/>
            <a:ext cx="122077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comScore</a:t>
            </a:r>
          </a:p>
        </p:txBody>
      </p:sp>
    </p:spTree>
    <p:extLst>
      <p:ext uri="{BB962C8B-B14F-4D97-AF65-F5344CB8AC3E}">
        <p14:creationId xmlns:p14="http://schemas.microsoft.com/office/powerpoint/2010/main" val="3883074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3" y="414108"/>
            <a:ext cx="7291785" cy="779757"/>
          </a:xfrm>
          <a:prstGeom prst="rect">
            <a:avLst/>
          </a:prstGeom>
          <a:noFill/>
        </p:spPr>
        <p:txBody>
          <a:bodyPr wrap="square" lIns="121873" tIns="60936" rIns="121873" bIns="60936" rtlCol="0">
            <a:spAutoFit/>
          </a:bodyPr>
          <a:lstStyle/>
          <a:p>
            <a:r>
              <a:rPr lang="en-US" sz="4300" dirty="0">
                <a:solidFill>
                  <a:schemeClr val="tx1">
                    <a:alpha val="80000"/>
                  </a:schemeClr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Upcoming NATO Meetings: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166995"/>
            <a:ext cx="1209675" cy="31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9965" y="4074001"/>
            <a:ext cx="746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</a:rPr>
              <a:t>27-30 March 2017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</a:rPr>
              <a:t>Caesars Palace, Las Vegas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1573228"/>
            <a:ext cx="8749284" cy="21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893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" y="2"/>
            <a:ext cx="12191999" cy="6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1194816" y="1138542"/>
            <a:ext cx="4901184" cy="2290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95051" tIns="0" rIns="121848" bIns="6092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i="0">
                <a:solidFill>
                  <a:schemeClr val="tx1"/>
                </a:solidFill>
                <a:latin typeface="Gotham Medium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832744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1665488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2498232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330976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indent="-243745">
              <a:defRPr/>
            </a:pPr>
            <a:r>
              <a:rPr lang="en-GB" sz="4300" dirty="0">
                <a:solidFill>
                  <a:schemeClr val="tx1">
                    <a:alpha val="80000"/>
                  </a:schemeClr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NATO</a:t>
            </a:r>
          </a:p>
        </p:txBody>
      </p:sp>
    </p:spTree>
    <p:extLst>
      <p:ext uri="{BB962C8B-B14F-4D97-AF65-F5344CB8AC3E}">
        <p14:creationId xmlns:p14="http://schemas.microsoft.com/office/powerpoint/2010/main" val="217208788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&quot;The End&quot; from Gone With the Win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4151" r="-1" b="3868"/>
          <a:stretch/>
        </p:blipFill>
        <p:spPr>
          <a:xfrm>
            <a:off x="-84407" y="-136525"/>
            <a:ext cx="1233736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847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" y="279403"/>
            <a:ext cx="94488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latin typeface="Arial" pitchFamily="34" charset="0"/>
                <a:cs typeface="Arial" pitchFamily="34" charset="0"/>
              </a:rPr>
              <a:t>NATO: A Global Organization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2134774"/>
            <a:ext cx="3860800" cy="29466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638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64,957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7,149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166995"/>
            <a:ext cx="1209675" cy="3143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72" y="1162993"/>
            <a:ext cx="7728259" cy="489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138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" y="2"/>
            <a:ext cx="12191999" cy="6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1194820" y="1138876"/>
            <a:ext cx="4901181" cy="2594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395051" tIns="0" rIns="121848" bIns="6092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i="0">
                <a:solidFill>
                  <a:schemeClr val="tx1"/>
                </a:solidFill>
                <a:latin typeface="Gotham Medium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600" i="1">
                <a:solidFill>
                  <a:srgbClr val="7F7F7F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832744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1665488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2498232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330976" algn="l" rtl="0" fontAlgn="base">
              <a:spcBef>
                <a:spcPct val="0"/>
              </a:spcBef>
              <a:spcAft>
                <a:spcPct val="0"/>
              </a:spcAft>
              <a:defRPr sz="6600">
                <a:solidFill>
                  <a:srgbClr val="0066CC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indent="-243745">
              <a:defRPr/>
            </a:pPr>
            <a:r>
              <a:rPr lang="en-GB" sz="4300" dirty="0" smtClean="0">
                <a:solidFill>
                  <a:schemeClr val="tx1">
                    <a:alpha val="80000"/>
                  </a:schemeClr>
                </a:solidFill>
                <a:effectLst>
                  <a:outerShdw dist="25400" dir="5400000" algn="t" rotWithShape="0">
                    <a:schemeClr val="bg1">
                      <a:alpha val="20000"/>
                    </a:schemeClr>
                  </a:outerShdw>
                </a:effectLst>
                <a:latin typeface="Gotham Book"/>
                <a:ea typeface="+mn-ea"/>
                <a:cs typeface="Gotham Book"/>
              </a:rPr>
              <a:t>2016 Box Office Overview</a:t>
            </a:r>
            <a:endParaRPr lang="en-GB" sz="4300" dirty="0">
              <a:solidFill>
                <a:schemeClr val="tx1">
                  <a:alpha val="80000"/>
                </a:schemeClr>
              </a:solidFill>
              <a:effectLst>
                <a:outerShdw dist="25400" dir="5400000" algn="t" rotWithShape="0">
                  <a:schemeClr val="bg1">
                    <a:alpha val="20000"/>
                  </a:schemeClr>
                </a:outerShdw>
              </a:effectLst>
              <a:latin typeface="Gotham Book"/>
              <a:ea typeface="+mn-ea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98497749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>
            <a:normAutofit/>
          </a:bodyPr>
          <a:lstStyle/>
          <a:p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Box Office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35864"/>
              </p:ext>
            </p:extLst>
          </p:nvPr>
        </p:nvGraphicFramePr>
        <p:xfrm>
          <a:off x="1219200" y="1250303"/>
          <a:ext cx="9741016" cy="499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27929"/>
              </p:ext>
            </p:extLst>
          </p:nvPr>
        </p:nvGraphicFramePr>
        <p:xfrm>
          <a:off x="4350140" y="1510258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$38.3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33527"/>
              </p:ext>
            </p:extLst>
          </p:nvPr>
        </p:nvGraphicFramePr>
        <p:xfrm>
          <a:off x="6910859" y="1324891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Estimate: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$38.1- $38.8 billion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4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35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>
            <a:normAutofit/>
          </a:bodyPr>
          <a:lstStyle/>
          <a:p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2016 Domestic Box Office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61355"/>
              </p:ext>
            </p:extLst>
          </p:nvPr>
        </p:nvGraphicFramePr>
        <p:xfrm>
          <a:off x="1219200" y="1250303"/>
          <a:ext cx="9741016" cy="499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95243"/>
              </p:ext>
            </p:extLst>
          </p:nvPr>
        </p:nvGraphicFramePr>
        <p:xfrm>
          <a:off x="4350140" y="1510258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$11.13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35128"/>
              </p:ext>
            </p:extLst>
          </p:nvPr>
        </p:nvGraphicFramePr>
        <p:xfrm>
          <a:off x="6943425" y="1455132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$11.37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46343" y="4270584"/>
            <a:ext cx="1727200" cy="4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19" tIns="54409" rIns="108819" bIns="5440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9B030C"/>
                </a:solidFill>
                <a:latin typeface="Arial"/>
                <a:cs typeface="Arial"/>
              </a:rPr>
              <a:t>+2.13%</a:t>
            </a:r>
            <a:endParaRPr lang="en-US" dirty="0">
              <a:solidFill>
                <a:srgbClr val="9B030C"/>
              </a:solidFill>
              <a:latin typeface="Arial"/>
              <a:cs typeface="Arial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4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6002" y="5867401"/>
            <a:ext cx="122077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comScore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780" y="339040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2015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5902" y="3445271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2016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6815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>
            <a:normAutofit/>
          </a:bodyPr>
          <a:lstStyle/>
          <a:p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2001-2016 Domestic/International Box Office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65623"/>
              </p:ext>
            </p:extLst>
          </p:nvPr>
        </p:nvGraphicFramePr>
        <p:xfrm>
          <a:off x="6943425" y="1455132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3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62100" y="6513515"/>
            <a:ext cx="1027503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</a:t>
            </a:r>
            <a:r>
              <a:rPr lang="en-US" sz="1100" i="1" dirty="0" smtClean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MPAA</a:t>
            </a:r>
            <a:endParaRPr lang="en-US" sz="1100" i="1" dirty="0">
              <a:solidFill>
                <a:srgbClr val="000000"/>
              </a:solidFill>
              <a:effectLst>
                <a:outerShdw dist="25400" dir="5400000" algn="t" rotWithShape="0">
                  <a:prstClr val="white">
                    <a:alpha val="20000"/>
                  </a:prstClr>
                </a:outerShdw>
              </a:effectLst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46377376"/>
              </p:ext>
            </p:extLst>
          </p:nvPr>
        </p:nvGraphicFramePr>
        <p:xfrm>
          <a:off x="1348014" y="1515026"/>
          <a:ext cx="10750684" cy="512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43252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79" y="272989"/>
            <a:ext cx="11379253" cy="1382555"/>
          </a:xfrm>
        </p:spPr>
        <p:txBody>
          <a:bodyPr>
            <a:normAutofit/>
          </a:bodyPr>
          <a:lstStyle/>
          <a:p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2016 Domestic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 Comparison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9856"/>
              </p:ext>
            </p:extLst>
          </p:nvPr>
        </p:nvGraphicFramePr>
        <p:xfrm>
          <a:off x="1219200" y="1250303"/>
          <a:ext cx="9741016" cy="499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78218"/>
              </p:ext>
            </p:extLst>
          </p:nvPr>
        </p:nvGraphicFramePr>
        <p:xfrm>
          <a:off x="4350140" y="1461878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billion</a:t>
                      </a: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11437"/>
              </p:ext>
            </p:extLst>
          </p:nvPr>
        </p:nvGraphicFramePr>
        <p:xfrm>
          <a:off x="6943425" y="1455132"/>
          <a:ext cx="1827195" cy="544711"/>
        </p:xfrm>
        <a:graphic>
          <a:graphicData uri="http://schemas.openxmlformats.org/drawingml/2006/table">
            <a:tbl>
              <a:tblPr/>
              <a:tblGrid>
                <a:gridCol w="1827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1.314 billion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516" marR="9516" marT="8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46343" y="4270584"/>
            <a:ext cx="1727200" cy="4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19" tIns="54409" rIns="108819" bIns="5440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9B030C"/>
                </a:solidFill>
                <a:latin typeface="Arial"/>
                <a:cs typeface="Arial"/>
              </a:rPr>
              <a:t>-.47%</a:t>
            </a:r>
            <a:endParaRPr lang="en-US" dirty="0">
              <a:solidFill>
                <a:srgbClr val="9B030C"/>
              </a:solidFill>
              <a:latin typeface="Arial"/>
              <a:cs typeface="Arial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3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6002" y="5867401"/>
            <a:ext cx="122077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comScore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780" y="3639964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2015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5902" y="3694831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2016</a:t>
            </a:r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6499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00" y="445987"/>
            <a:ext cx="11098596" cy="787792"/>
          </a:xfrm>
        </p:spPr>
        <p:txBody>
          <a:bodyPr>
            <a:normAutofit/>
          </a:bodyPr>
          <a:lstStyle/>
          <a:p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Box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by Quarter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ato_redGradient_Association.jpg"/>
          <p:cNvPicPr>
            <a:picLocks noChangeAspect="1"/>
          </p:cNvPicPr>
          <p:nvPr/>
        </p:nvPicPr>
        <p:blipFill>
          <a:blip r:embed="rId2"/>
          <a:srcRect l="16862" t="31229" r="16862" b="26024"/>
          <a:stretch>
            <a:fillRect/>
          </a:stretch>
        </p:blipFill>
        <p:spPr>
          <a:xfrm>
            <a:off x="314844" y="6094531"/>
            <a:ext cx="1437632" cy="4505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630" y="6134759"/>
            <a:ext cx="122077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effectLst>
                  <a:outerShdw dist="25400" dir="5400000" algn="t" rotWithShape="0">
                    <a:prstClr val="white">
                      <a:alpha val="20000"/>
                    </a:prstClr>
                  </a:outerShdw>
                </a:effectLst>
              </a:rPr>
              <a:t>Source: comScore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4507033"/>
              </p:ext>
            </p:extLst>
          </p:nvPr>
        </p:nvGraphicFramePr>
        <p:xfrm>
          <a:off x="1987438" y="120982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78781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567</Words>
  <Application>Microsoft Macintosh PowerPoint</Application>
  <PresentationFormat>Custom</PresentationFormat>
  <Paragraphs>100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2016 Global Box Office Comparison</vt:lpstr>
      <vt:lpstr> 2016 Domestic Box Office Comparison</vt:lpstr>
      <vt:lpstr> 2001-2016 Domestic/International Box Office</vt:lpstr>
      <vt:lpstr> 2016 Domestic Admissions Comparison</vt:lpstr>
      <vt:lpstr>Domestic Box Office Comparison by Quarter</vt:lpstr>
      <vt:lpstr>PowerPoint Presentation</vt:lpstr>
      <vt:lpstr>Bottom Line</vt:lpstr>
      <vt:lpstr>PowerPoint Presentation</vt:lpstr>
      <vt:lpstr> 2016: Percentages of Rated Films</vt:lpstr>
      <vt:lpstr> 2016: Box Office by Rating</vt:lpstr>
      <vt:lpstr>Domestic vs. International Appeal</vt:lpstr>
      <vt:lpstr>PowerPoint Presentation</vt:lpstr>
      <vt:lpstr>2004 Domestic B.O. vs. Home Entertainment</vt:lpstr>
      <vt:lpstr>2016 Domestic B.O. vs. Home Entertainment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Baruh</dc:creator>
  <cp:lastModifiedBy>Jackie Brenneman</cp:lastModifiedBy>
  <cp:revision>247</cp:revision>
  <cp:lastPrinted>2016-08-16T13:10:34Z</cp:lastPrinted>
  <dcterms:created xsi:type="dcterms:W3CDTF">2015-09-22T18:09:31Z</dcterms:created>
  <dcterms:modified xsi:type="dcterms:W3CDTF">2017-02-21T02:37:02Z</dcterms:modified>
</cp:coreProperties>
</file>