
<file path=[Content_Types].xml><?xml version="1.0" encoding="utf-8"?>
<Types xmlns="http://schemas.openxmlformats.org/package/2006/content-types">
  <Default Extension="png" ContentType="image/png"/>
  <Default Extension="jpeg" ContentType="image/jpeg"/>
  <Default Extension="png&amp;ehk=uiU96rTIqBE8KguQbDzI5Q&amp;pid=OfficeInsert" ContentType="image/png"/>
  <Default Extension="rels" ContentType="application/vnd.openxmlformats-package.relationships+xml"/>
  <Default Extension="xml" ContentType="application/xml"/>
  <Default Extension="jpg&amp;ehk=05ZDa3YV" ContentType="image/jpeg"/>
  <Default Extension="tiff" ContentType="image/tiff"/>
  <Default Extension="gif" ContentType="image/gif"/>
  <Default Extension="jpg&amp;ehk=FT7aCUWbV2ulHzoR6SK99g&amp;pid=OfficeInsert" ContentType="image/jpeg"/>
  <Default Extension="jpg" ContentType="image/jpeg"/>
  <Default Extension="jpg&amp;ehk=eEjEbJDpjqKpvgfW4sbMSw&amp;pid=OfficeInsert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37"/>
  </p:notesMasterIdLst>
  <p:handoutMasterIdLst>
    <p:handoutMasterId r:id="rId38"/>
  </p:handoutMasterIdLst>
  <p:sldIdLst>
    <p:sldId id="275" r:id="rId3"/>
    <p:sldId id="277" r:id="rId4"/>
    <p:sldId id="319" r:id="rId5"/>
    <p:sldId id="320" r:id="rId6"/>
    <p:sldId id="315" r:id="rId7"/>
    <p:sldId id="316" r:id="rId8"/>
    <p:sldId id="278" r:id="rId9"/>
    <p:sldId id="279" r:id="rId10"/>
    <p:sldId id="280" r:id="rId11"/>
    <p:sldId id="281" r:id="rId12"/>
    <p:sldId id="282" r:id="rId13"/>
    <p:sldId id="303" r:id="rId14"/>
    <p:sldId id="283" r:id="rId15"/>
    <p:sldId id="313" r:id="rId16"/>
    <p:sldId id="318" r:id="rId17"/>
    <p:sldId id="314" r:id="rId18"/>
    <p:sldId id="317" r:id="rId19"/>
    <p:sldId id="304" r:id="rId20"/>
    <p:sldId id="296" r:id="rId21"/>
    <p:sldId id="305" r:id="rId22"/>
    <p:sldId id="297" r:id="rId23"/>
    <p:sldId id="306" r:id="rId24"/>
    <p:sldId id="299" r:id="rId25"/>
    <p:sldId id="307" r:id="rId26"/>
    <p:sldId id="300" r:id="rId27"/>
    <p:sldId id="308" r:id="rId28"/>
    <p:sldId id="302" r:id="rId29"/>
    <p:sldId id="301" r:id="rId30"/>
    <p:sldId id="309" r:id="rId31"/>
    <p:sldId id="311" r:id="rId32"/>
    <p:sldId id="312" r:id="rId33"/>
    <p:sldId id="289" r:id="rId34"/>
    <p:sldId id="290" r:id="rId35"/>
    <p:sldId id="291" r:id="rId36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8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8" autoAdjust="0"/>
    <p:restoredTop sz="94660"/>
  </p:normalViewPr>
  <p:slideViewPr>
    <p:cSldViewPr showGuides="1">
      <p:cViewPr>
        <p:scale>
          <a:sx n="50" d="100"/>
          <a:sy n="50" d="100"/>
        </p:scale>
        <p:origin x="558" y="1194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CE221E-83ED-4F6C-BA5F-3F9E6FDB6953}" type="datetimeFigureOut">
              <a:rPr lang="en-US"/>
              <a:t>2/16/2017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4CBEF8-5CDE-472B-839B-B8BB0C8810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632892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853E5F-CE67-483C-A264-F17AC70E9CA2}" type="datetimeFigureOut">
              <a:rPr lang="en-US"/>
              <a:t>2/16/2017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B98AFB-CB0D-4DFE-87B9-B4B0D0DE73C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12805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4" y="533400"/>
            <a:ext cx="5029200" cy="2514601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2" y="3403600"/>
            <a:ext cx="5029201" cy="1397000"/>
          </a:xfrm>
        </p:spPr>
        <p:txBody>
          <a:bodyPr>
            <a:normAutofit/>
          </a:bodyPr>
          <a:lstStyle>
            <a:lvl1pPr marL="0" indent="0" algn="l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2/16/2017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812" y="6139099"/>
            <a:ext cx="1481328" cy="30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75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2/16/2017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812" y="6139099"/>
            <a:ext cx="1481328" cy="30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09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61412" y="533400"/>
            <a:ext cx="2362201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5213" y="533400"/>
            <a:ext cx="7467599" cy="54864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2/16/2017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812" y="6139099"/>
            <a:ext cx="1481328" cy="30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4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2/16/2017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412" y="6122932"/>
            <a:ext cx="1481328" cy="30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15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4" y="533400"/>
            <a:ext cx="8686800" cy="2286000"/>
          </a:xfrm>
        </p:spPr>
        <p:txBody>
          <a:bodyPr anchor="b">
            <a:normAutofit/>
          </a:bodyPr>
          <a:lstStyle>
            <a:lvl1pPr algn="l">
              <a:defRPr sz="5400" b="1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3124200"/>
            <a:ext cx="8686800" cy="1371600"/>
          </a:xfrm>
        </p:spPr>
        <p:txBody>
          <a:bodyPr anchor="t">
            <a:normAutofit/>
          </a:bodyPr>
          <a:lstStyle>
            <a:lvl1pPr marL="0" indent="0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2/16/2017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13" y="6155267"/>
            <a:ext cx="1481328" cy="30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331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8800"/>
            <a:ext cx="4251960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64598" y="1828800"/>
            <a:ext cx="4251960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2/16/2017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12" y="6139099"/>
            <a:ext cx="1481328" cy="30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70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3" y="1828799"/>
            <a:ext cx="4251960" cy="6858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5213" y="2590800"/>
            <a:ext cx="4251960" cy="3429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00053" y="1828799"/>
            <a:ext cx="4251960" cy="6858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00053" y="2590800"/>
            <a:ext cx="4251960" cy="3429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2/16/2017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812" y="6139099"/>
            <a:ext cx="1481328" cy="30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784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2/16/2017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07158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2/16/2017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812" y="6139099"/>
            <a:ext cx="1481328" cy="30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53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3" y="533400"/>
            <a:ext cx="4114800" cy="1524000"/>
          </a:xfrm>
        </p:spPr>
        <p:txBody>
          <a:bodyPr anchor="b">
            <a:normAutofit/>
          </a:bodyPr>
          <a:lstStyle>
            <a:lvl1pPr algn="l">
              <a:defRPr sz="36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5813" y="533400"/>
            <a:ext cx="586740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2209800"/>
            <a:ext cx="4114800" cy="38100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2/16/2017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812" y="6139099"/>
            <a:ext cx="1481328" cy="30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711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3" y="533400"/>
            <a:ext cx="4114800" cy="1524000"/>
          </a:xfrm>
        </p:spPr>
        <p:txBody>
          <a:bodyPr anchor="b">
            <a:noAutofit/>
          </a:bodyPr>
          <a:lstStyle>
            <a:lvl1pPr algn="l">
              <a:defRPr sz="36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865812" y="533400"/>
            <a:ext cx="5780173" cy="5791200"/>
          </a:xfrm>
          <a:ln w="50800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2209800"/>
            <a:ext cx="4114800" cy="38100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812" y="6139099"/>
            <a:ext cx="1481328" cy="30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608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533400"/>
            <a:ext cx="8686801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2" y="1828800"/>
            <a:ext cx="8686801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32612" y="6155267"/>
            <a:ext cx="1371600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E0FA9E5-6744-4841-888F-9E7CC0C2B7EC}" type="datetimeFigureOut">
              <a:rPr lang="en-US"/>
              <a:pPr/>
              <a:t>2/16/2017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5213" y="6155267"/>
            <a:ext cx="5653087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2812" y="6155267"/>
            <a:ext cx="1219201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AEAE4A8-A6E5-453E-B946-FB774B73F48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97054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7724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601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0972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23444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37160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50876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64592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4.jpg&amp;ehk=05ZDa3Y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&amp;ehk=eEjEbJDpjqKpvgfW4sbMSw&amp;pid=OfficeInsert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&amp;ehk=FT7aCUWbV2ulHzoR6SK99g&amp;pid=OfficeInsert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png&amp;ehk=uiU96rTIqBE8KguQbDzI5Q&amp;pid=OfficeInsert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Automating The Exchange Of Video Files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HPA 2017</a:t>
            </a:r>
          </a:p>
          <a:p>
            <a:endParaRPr lang="en-US" dirty="0"/>
          </a:p>
          <a:p>
            <a:r>
              <a:rPr lang="en-US" dirty="0"/>
              <a:t>Chris Lennon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32682" y="1981200"/>
            <a:ext cx="1341955" cy="873527"/>
          </a:xfrm>
          <a:prstGeom prst="rect">
            <a:avLst/>
          </a:prstGeom>
          <a:effectLst/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75612" y="990600"/>
            <a:ext cx="1208581" cy="473613"/>
          </a:xfrm>
          <a:prstGeom prst="rect">
            <a:avLst/>
          </a:prstGeom>
          <a:effectLst/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60244" y="3371714"/>
            <a:ext cx="1849945" cy="1191648"/>
          </a:xfrm>
          <a:prstGeom prst="rect">
            <a:avLst/>
          </a:prstGeom>
          <a:effectLst>
            <a:outerShdw blurRad="254000" dist="139700" dir="6480000" sx="90000" sy="-19000" rotWithShape="0">
              <a:prstClr val="black">
                <a:alpha val="1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24298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5387" y="2667000"/>
            <a:ext cx="6905625" cy="275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182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559"/>
          <a:stretch/>
        </p:blipFill>
        <p:spPr>
          <a:xfrm>
            <a:off x="3579812" y="228600"/>
            <a:ext cx="2064896" cy="6172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99212" y="2945368"/>
            <a:ext cx="2738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Let’s focus on the key bits</a:t>
            </a:r>
          </a:p>
        </p:txBody>
      </p:sp>
    </p:spTree>
    <p:extLst>
      <p:ext uri="{BB962C8B-B14F-4D97-AF65-F5344CB8AC3E}">
        <p14:creationId xmlns:p14="http://schemas.microsoft.com/office/powerpoint/2010/main" val="3046686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</a:t>
            </a:r>
          </a:p>
        </p:txBody>
      </p:sp>
      <p:pic>
        <p:nvPicPr>
          <p:cNvPr id="7" name="Content Placeholder 6" descr="Piccole insofferenze… da camerieri | Tagli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612" y="1524000"/>
            <a:ext cx="2477173" cy="1752600"/>
          </a:xfr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3559"/>
          <a:stretch/>
        </p:blipFill>
        <p:spPr>
          <a:xfrm>
            <a:off x="3960812" y="381000"/>
            <a:ext cx="2064896" cy="6172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99212" y="629334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How would you like your file delivered?</a:t>
            </a:r>
          </a:p>
        </p:txBody>
      </p:sp>
      <p:sp>
        <p:nvSpPr>
          <p:cNvPr id="5" name="Rectangle: Rounded Corners 4"/>
          <p:cNvSpPr/>
          <p:nvPr/>
        </p:nvSpPr>
        <p:spPr>
          <a:xfrm>
            <a:off x="4743875" y="762000"/>
            <a:ext cx="914400" cy="381000"/>
          </a:xfrm>
          <a:prstGeom prst="roundRect">
            <a:avLst/>
          </a:prstGeom>
          <a:solidFill>
            <a:schemeClr val="accent1">
              <a:lumMod val="40000"/>
              <a:lumOff val="60000"/>
              <a:alpha val="3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Left 7"/>
          <p:cNvSpPr/>
          <p:nvPr/>
        </p:nvSpPr>
        <p:spPr>
          <a:xfrm>
            <a:off x="5782116" y="876299"/>
            <a:ext cx="388496" cy="152400"/>
          </a:xfrm>
          <a:prstGeom prst="lef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718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4412" y="2362200"/>
            <a:ext cx="6549647" cy="298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415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Arrow: Left 5"/>
          <p:cNvSpPr/>
          <p:nvPr/>
        </p:nvSpPr>
        <p:spPr>
          <a:xfrm>
            <a:off x="8264590" y="2667000"/>
            <a:ext cx="388496" cy="152400"/>
          </a:xfrm>
          <a:prstGeom prst="lef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8837612" y="2209800"/>
            <a:ext cx="19789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Corresponds to AS-11 X8 Technical Specification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0867" y="2362200"/>
            <a:ext cx="6549647" cy="298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064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Arrow: Left 5"/>
          <p:cNvSpPr/>
          <p:nvPr/>
        </p:nvSpPr>
        <p:spPr>
          <a:xfrm>
            <a:off x="5713412" y="3429000"/>
            <a:ext cx="388496" cy="152400"/>
          </a:xfrm>
          <a:prstGeom prst="lef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475412" y="2981235"/>
            <a:ext cx="19789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X8 Specification specifies four options for encoding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3012" y="3245483"/>
            <a:ext cx="2962275" cy="973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782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Arrow: Left 5"/>
          <p:cNvSpPr/>
          <p:nvPr/>
        </p:nvSpPr>
        <p:spPr>
          <a:xfrm>
            <a:off x="8112190" y="3886200"/>
            <a:ext cx="388496" cy="152400"/>
          </a:xfrm>
          <a:prstGeom prst="lef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685212" y="3429000"/>
            <a:ext cx="19789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Corresponds to AS-11 X9 Technical Specification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8017" y="2209800"/>
            <a:ext cx="6549647" cy="298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799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773034" y="3219372"/>
            <a:ext cx="19789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Aspects specific to AVC encoding only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3412" y="1915749"/>
            <a:ext cx="4476750" cy="3530577"/>
          </a:xfrm>
          <a:prstGeom prst="rect">
            <a:avLst/>
          </a:prstGeom>
        </p:spPr>
      </p:pic>
      <p:sp>
        <p:nvSpPr>
          <p:cNvPr id="8" name="Rectangle: Rounded Corners 7"/>
          <p:cNvSpPr/>
          <p:nvPr/>
        </p:nvSpPr>
        <p:spPr>
          <a:xfrm>
            <a:off x="1827212" y="3414337"/>
            <a:ext cx="2209800" cy="728366"/>
          </a:xfrm>
          <a:prstGeom prst="roundRect">
            <a:avLst/>
          </a:prstGeom>
          <a:solidFill>
            <a:schemeClr val="accent1">
              <a:lumMod val="40000"/>
              <a:lumOff val="60000"/>
              <a:alpha val="3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Left 8"/>
          <p:cNvSpPr/>
          <p:nvPr/>
        </p:nvSpPr>
        <p:spPr>
          <a:xfrm>
            <a:off x="7085012" y="3604837"/>
            <a:ext cx="388496" cy="152400"/>
          </a:xfrm>
          <a:prstGeom prst="lef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276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</a:t>
            </a:r>
          </a:p>
        </p:txBody>
      </p:sp>
      <p:pic>
        <p:nvPicPr>
          <p:cNvPr id="6" name="Content Placeholder 5" descr="&lt;strong&gt;Safe&lt;/strong&gt; Cities | 1 Year, 1 Book, Many People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533" y="1259681"/>
            <a:ext cx="1602980" cy="1595437"/>
          </a:xfr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3559"/>
          <a:stretch/>
        </p:blipFill>
        <p:spPr>
          <a:xfrm>
            <a:off x="4875212" y="381000"/>
            <a:ext cx="2064896" cy="6172200"/>
          </a:xfrm>
          <a:prstGeom prst="rect">
            <a:avLst/>
          </a:prstGeom>
        </p:spPr>
      </p:pic>
      <p:sp>
        <p:nvSpPr>
          <p:cNvPr id="3" name="Arrow: Left 2"/>
          <p:cNvSpPr/>
          <p:nvPr/>
        </p:nvSpPr>
        <p:spPr>
          <a:xfrm>
            <a:off x="6679825" y="1989119"/>
            <a:ext cx="388496" cy="152400"/>
          </a:xfrm>
          <a:prstGeom prst="lef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/>
          <p:cNvSpPr/>
          <p:nvPr/>
        </p:nvSpPr>
        <p:spPr>
          <a:xfrm>
            <a:off x="5637212" y="1905000"/>
            <a:ext cx="883796" cy="457199"/>
          </a:xfrm>
          <a:prstGeom prst="roundRect">
            <a:avLst/>
          </a:prstGeom>
          <a:solidFill>
            <a:schemeClr val="accent1">
              <a:lumMod val="40000"/>
              <a:lumOff val="60000"/>
              <a:alpha val="3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372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0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20607" y="1584578"/>
            <a:ext cx="10526465" cy="4768395"/>
          </a:xfrm>
        </p:spPr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2612" y="1481292"/>
            <a:ext cx="6634162" cy="4348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277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NABA DPP Project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File Delivery Specifications: </a:t>
            </a:r>
          </a:p>
          <a:p>
            <a:r>
              <a:rPr lang="en-US" dirty="0"/>
              <a:t>Focus: Delivery of HD Air-Ready Masters (MPEG-2, and AVC)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4722" y="2725522"/>
            <a:ext cx="2571414" cy="33704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8536" y="2667001"/>
            <a:ext cx="2627018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090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</a:t>
            </a:r>
          </a:p>
        </p:txBody>
      </p:sp>
      <p:pic>
        <p:nvPicPr>
          <p:cNvPr id="6" name="Content Placeholder 5" descr="timeline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612" y="1973303"/>
            <a:ext cx="2114535" cy="1234994"/>
          </a:xfr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3559"/>
          <a:stretch/>
        </p:blipFill>
        <p:spPr>
          <a:xfrm>
            <a:off x="4570412" y="381000"/>
            <a:ext cx="2064896" cy="6172200"/>
          </a:xfrm>
          <a:prstGeom prst="rect">
            <a:avLst/>
          </a:prstGeom>
        </p:spPr>
      </p:pic>
      <p:sp>
        <p:nvSpPr>
          <p:cNvPr id="3" name="Arrow: Left 2"/>
          <p:cNvSpPr/>
          <p:nvPr/>
        </p:nvSpPr>
        <p:spPr>
          <a:xfrm>
            <a:off x="6395464" y="2552701"/>
            <a:ext cx="388496" cy="152400"/>
          </a:xfrm>
          <a:prstGeom prst="lef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/>
          <p:cNvSpPr/>
          <p:nvPr/>
        </p:nvSpPr>
        <p:spPr>
          <a:xfrm>
            <a:off x="5332412" y="2362201"/>
            <a:ext cx="895335" cy="533400"/>
          </a:xfrm>
          <a:prstGeom prst="roundRect">
            <a:avLst/>
          </a:prstGeom>
          <a:solidFill>
            <a:schemeClr val="accent1">
              <a:lumMod val="40000"/>
              <a:lumOff val="60000"/>
              <a:alpha val="3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975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0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20607" y="1584578"/>
            <a:ext cx="10526465" cy="476839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8412" y="762000"/>
            <a:ext cx="43815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483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</a:t>
            </a:r>
          </a:p>
        </p:txBody>
      </p:sp>
      <p:pic>
        <p:nvPicPr>
          <p:cNvPr id="6" name="Content Placeholder 5" descr="&lt;strong&gt;captioning&lt;/strong&gt; services from captioningstar by captioningstar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866" y="3208519"/>
            <a:ext cx="1197547" cy="898161"/>
          </a:xfr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3559"/>
          <a:stretch/>
        </p:blipFill>
        <p:spPr>
          <a:xfrm>
            <a:off x="4494212" y="304800"/>
            <a:ext cx="2064896" cy="6172200"/>
          </a:xfrm>
          <a:prstGeom prst="rect">
            <a:avLst/>
          </a:prstGeom>
        </p:spPr>
      </p:pic>
      <p:sp>
        <p:nvSpPr>
          <p:cNvPr id="3" name="Arrow: Left 2"/>
          <p:cNvSpPr/>
          <p:nvPr/>
        </p:nvSpPr>
        <p:spPr>
          <a:xfrm>
            <a:off x="6482074" y="3593474"/>
            <a:ext cx="388496" cy="152400"/>
          </a:xfrm>
          <a:prstGeom prst="lef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/>
          <p:cNvSpPr/>
          <p:nvPr/>
        </p:nvSpPr>
        <p:spPr>
          <a:xfrm>
            <a:off x="5332412" y="3453148"/>
            <a:ext cx="914400" cy="433052"/>
          </a:xfrm>
          <a:prstGeom prst="roundRect">
            <a:avLst/>
          </a:prstGeom>
          <a:solidFill>
            <a:schemeClr val="accent1">
              <a:lumMod val="40000"/>
              <a:lumOff val="60000"/>
              <a:alpha val="3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812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0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20607" y="1584578"/>
            <a:ext cx="10526465" cy="476839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8700" y="2209800"/>
            <a:ext cx="5417920" cy="4071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039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</a:t>
            </a:r>
          </a:p>
        </p:txBody>
      </p:sp>
      <p:pic>
        <p:nvPicPr>
          <p:cNvPr id="6" name="Content Placeholder 5" descr="... on Saturday was the Advanced &lt;strong&gt;Metadata&lt;/strong&gt; Workshop given by Randy Whited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875" y="3720168"/>
            <a:ext cx="789264" cy="789264"/>
          </a:xfr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3559"/>
          <a:stretch/>
        </p:blipFill>
        <p:spPr>
          <a:xfrm>
            <a:off x="4265612" y="304800"/>
            <a:ext cx="2064896" cy="6172200"/>
          </a:xfrm>
          <a:prstGeom prst="rect">
            <a:avLst/>
          </a:prstGeom>
        </p:spPr>
      </p:pic>
      <p:sp>
        <p:nvSpPr>
          <p:cNvPr id="3" name="Arrow: Left 2"/>
          <p:cNvSpPr/>
          <p:nvPr/>
        </p:nvSpPr>
        <p:spPr>
          <a:xfrm>
            <a:off x="6018116" y="3962400"/>
            <a:ext cx="388496" cy="152400"/>
          </a:xfrm>
          <a:prstGeom prst="lef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/>
          <p:cNvSpPr/>
          <p:nvPr/>
        </p:nvSpPr>
        <p:spPr>
          <a:xfrm>
            <a:off x="5027611" y="3886200"/>
            <a:ext cx="811249" cy="312131"/>
          </a:xfrm>
          <a:prstGeom prst="roundRect">
            <a:avLst/>
          </a:prstGeom>
          <a:solidFill>
            <a:schemeClr val="accent1">
              <a:lumMod val="40000"/>
              <a:lumOff val="60000"/>
              <a:alpha val="3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91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0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20607" y="1584578"/>
            <a:ext cx="10526465" cy="476839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2612" y="533400"/>
            <a:ext cx="3676497" cy="54102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151812" y="2915334"/>
            <a:ext cx="22247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You want metadata?</a:t>
            </a:r>
          </a:p>
          <a:p>
            <a:r>
              <a:rPr lang="en-US" dirty="0"/>
              <a:t>We got metadata!</a:t>
            </a:r>
          </a:p>
        </p:txBody>
      </p:sp>
    </p:spTree>
    <p:extLst>
      <p:ext uri="{BB962C8B-B14F-4D97-AF65-F5344CB8AC3E}">
        <p14:creationId xmlns:p14="http://schemas.microsoft.com/office/powerpoint/2010/main" val="3215384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</a:t>
            </a:r>
          </a:p>
        </p:txBody>
      </p:sp>
      <p:pic>
        <p:nvPicPr>
          <p:cNvPr id="6" name="Content Placeholder 5" descr="Hem de veure un poc més allò que ens envolta i pensar en tots, ja ...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612" y="3810000"/>
            <a:ext cx="1828800" cy="1371600"/>
          </a:xfr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3559"/>
          <a:stretch/>
        </p:blipFill>
        <p:spPr>
          <a:xfrm>
            <a:off x="4494212" y="304800"/>
            <a:ext cx="2064896" cy="6172200"/>
          </a:xfrm>
          <a:prstGeom prst="rect">
            <a:avLst/>
          </a:prstGeom>
        </p:spPr>
      </p:pic>
      <p:sp>
        <p:nvSpPr>
          <p:cNvPr id="3" name="Arrow: Left 2"/>
          <p:cNvSpPr/>
          <p:nvPr/>
        </p:nvSpPr>
        <p:spPr>
          <a:xfrm>
            <a:off x="6357364" y="4495800"/>
            <a:ext cx="388496" cy="152400"/>
          </a:xfrm>
          <a:prstGeom prst="lef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/>
          <p:cNvSpPr/>
          <p:nvPr/>
        </p:nvSpPr>
        <p:spPr>
          <a:xfrm>
            <a:off x="5256212" y="4221768"/>
            <a:ext cx="893208" cy="655032"/>
          </a:xfrm>
          <a:prstGeom prst="roundRect">
            <a:avLst/>
          </a:prstGeom>
          <a:solidFill>
            <a:schemeClr val="accent1">
              <a:lumMod val="40000"/>
              <a:lumOff val="60000"/>
              <a:alpha val="3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762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0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Quality Control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area of expansion for BXF 5.0</a:t>
            </a:r>
          </a:p>
          <a:p>
            <a:endParaRPr lang="en-US" dirty="0"/>
          </a:p>
          <a:p>
            <a:r>
              <a:rPr lang="en-US" dirty="0"/>
              <a:t>Initiated at the behest of a vendor in this space</a:t>
            </a:r>
          </a:p>
          <a:p>
            <a:endParaRPr lang="en-US" dirty="0"/>
          </a:p>
          <a:p>
            <a:r>
              <a:rPr lang="en-US" dirty="0"/>
              <a:t>EBU.IO/QC team then looked at this work, and it filled a need</a:t>
            </a:r>
          </a:p>
          <a:p>
            <a:pPr lvl="1"/>
            <a:r>
              <a:rPr lang="en-US" dirty="0"/>
              <a:t>Harmonized: </a:t>
            </a:r>
          </a:p>
          <a:p>
            <a:pPr lvl="2"/>
            <a:r>
              <a:rPr lang="en-US" dirty="0"/>
              <a:t>BXF QC requirements</a:t>
            </a:r>
          </a:p>
          <a:p>
            <a:pPr lvl="2"/>
            <a:r>
              <a:rPr lang="en-US" dirty="0"/>
              <a:t>EBU QC requirements</a:t>
            </a:r>
          </a:p>
          <a:p>
            <a:pPr lvl="2"/>
            <a:r>
              <a:rPr lang="en-US" dirty="0"/>
              <a:t>NABA DPP Content Delivery Specification QC requirements</a:t>
            </a:r>
          </a:p>
        </p:txBody>
      </p:sp>
      <p:pic>
        <p:nvPicPr>
          <p:cNvPr id="2" name="Picture 1" descr="Hem de veure un poc més allò que ens envolta i pensar en tots, ja ..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8812" y="1219200"/>
            <a:ext cx="2947841" cy="221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129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20607" y="1584578"/>
            <a:ext cx="10526465" cy="476839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9812" y="1143000"/>
            <a:ext cx="3170695" cy="4953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3612" y="2971800"/>
            <a:ext cx="266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Simple structure at a high level, but many layers below this</a:t>
            </a:r>
          </a:p>
        </p:txBody>
      </p:sp>
    </p:spTree>
    <p:extLst>
      <p:ext uri="{BB962C8B-B14F-4D97-AF65-F5344CB8AC3E}">
        <p14:creationId xmlns:p14="http://schemas.microsoft.com/office/powerpoint/2010/main" val="1654267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559"/>
          <a:stretch/>
        </p:blipFill>
        <p:spPr>
          <a:xfrm>
            <a:off x="4799012" y="304800"/>
            <a:ext cx="2064896" cy="6172200"/>
          </a:xfrm>
          <a:prstGeom prst="rect">
            <a:avLst/>
          </a:prstGeom>
        </p:spPr>
      </p:pic>
      <p:sp>
        <p:nvSpPr>
          <p:cNvPr id="3" name="Arrow: Left 2"/>
          <p:cNvSpPr/>
          <p:nvPr/>
        </p:nvSpPr>
        <p:spPr>
          <a:xfrm>
            <a:off x="6609202" y="5062924"/>
            <a:ext cx="388496" cy="152400"/>
          </a:xfrm>
          <a:prstGeom prst="lef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105883" y="5000624"/>
            <a:ext cx="26350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MXF Descriptive Metadata Goes Here</a:t>
            </a:r>
          </a:p>
        </p:txBody>
      </p:sp>
      <p:sp>
        <p:nvSpPr>
          <p:cNvPr id="7" name="Rectangle: Rounded Corners 6"/>
          <p:cNvSpPr/>
          <p:nvPr/>
        </p:nvSpPr>
        <p:spPr>
          <a:xfrm>
            <a:off x="5637211" y="4834996"/>
            <a:ext cx="827087" cy="499004"/>
          </a:xfrm>
          <a:prstGeom prst="roundRect">
            <a:avLst/>
          </a:prstGeom>
          <a:solidFill>
            <a:schemeClr val="accent1">
              <a:lumMod val="40000"/>
              <a:lumOff val="60000"/>
              <a:alpha val="3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454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0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38486" y="152400"/>
            <a:ext cx="8686801" cy="609600"/>
          </a:xfrm>
        </p:spPr>
        <p:txBody>
          <a:bodyPr/>
          <a:lstStyle/>
          <a:p>
            <a:r>
              <a:rPr lang="en-US" dirty="0"/>
              <a:t>The NABA DPP Project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38485" y="914400"/>
            <a:ext cx="8686801" cy="4191000"/>
          </a:xfrm>
        </p:spPr>
        <p:txBody>
          <a:bodyPr/>
          <a:lstStyle/>
          <a:p>
            <a:r>
              <a:rPr lang="en-US" dirty="0"/>
              <a:t>File Delivery Specifications</a:t>
            </a:r>
          </a:p>
          <a:p>
            <a:pPr lvl="1"/>
            <a:r>
              <a:rPr lang="en-US" dirty="0"/>
              <a:t>Commonly defined by major North American Broadcasters</a:t>
            </a:r>
          </a:p>
          <a:p>
            <a:pPr lvl="1"/>
            <a:r>
              <a:rPr lang="en-US" dirty="0"/>
              <a:t>In coordination with the Digital Production Partnership U.K.</a:t>
            </a:r>
          </a:p>
          <a:p>
            <a:pPr lvl="2"/>
            <a:r>
              <a:rPr lang="en-US" dirty="0"/>
              <a:t>                    Building upon their success in the U.K.</a:t>
            </a:r>
          </a:p>
          <a:p>
            <a:pPr lvl="1"/>
            <a:r>
              <a:rPr lang="en-US" dirty="0"/>
              <a:t>With the goals of </a:t>
            </a:r>
          </a:p>
          <a:p>
            <a:pPr lvl="2"/>
            <a:r>
              <a:rPr lang="en-US" dirty="0"/>
              <a:t>Reducing the number of Specifications</a:t>
            </a:r>
          </a:p>
          <a:p>
            <a:pPr lvl="2"/>
            <a:r>
              <a:rPr lang="en-US" dirty="0"/>
              <a:t>Improving interoperability by</a:t>
            </a:r>
          </a:p>
          <a:p>
            <a:pPr lvl="3"/>
            <a:r>
              <a:rPr lang="en-US" dirty="0"/>
              <a:t>Supporting Common Standards Based Technical Requirements</a:t>
            </a:r>
          </a:p>
          <a:p>
            <a:pPr lvl="3"/>
            <a:r>
              <a:rPr lang="en-US" dirty="0"/>
              <a:t>Removing Commonly Occurring Ambiguity</a:t>
            </a:r>
          </a:p>
          <a:p>
            <a:pPr lvl="3"/>
            <a:r>
              <a:rPr lang="en-US" dirty="0"/>
              <a:t>Removing Deviation from Standards Compliance</a:t>
            </a:r>
          </a:p>
          <a:p>
            <a:pPr lvl="3"/>
            <a:r>
              <a:rPr lang="en-US" dirty="0"/>
              <a:t>Removing Disparity- Differences that produce no Business Value </a:t>
            </a:r>
          </a:p>
          <a:p>
            <a:pPr lvl="1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612" y="4795991"/>
            <a:ext cx="10181644" cy="122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678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7012" y="1053517"/>
            <a:ext cx="2801861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842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559"/>
          <a:stretch/>
        </p:blipFill>
        <p:spPr>
          <a:xfrm>
            <a:off x="4799012" y="381000"/>
            <a:ext cx="2064896" cy="6172200"/>
          </a:xfrm>
          <a:prstGeom prst="rect">
            <a:avLst/>
          </a:prstGeom>
        </p:spPr>
      </p:pic>
      <p:sp>
        <p:nvSpPr>
          <p:cNvPr id="3" name="Arrow: Left 2"/>
          <p:cNvSpPr/>
          <p:nvPr/>
        </p:nvSpPr>
        <p:spPr>
          <a:xfrm>
            <a:off x="6551612" y="6200102"/>
            <a:ext cx="388496" cy="152400"/>
          </a:xfrm>
          <a:prstGeom prst="lef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016308" y="6137802"/>
            <a:ext cx="23269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Subjective Audio &amp; Video Quality</a:t>
            </a:r>
          </a:p>
        </p:txBody>
      </p:sp>
      <p:sp>
        <p:nvSpPr>
          <p:cNvPr id="7" name="Rectangle: Rounded Corners 6"/>
          <p:cNvSpPr/>
          <p:nvPr/>
        </p:nvSpPr>
        <p:spPr>
          <a:xfrm>
            <a:off x="5561012" y="6172200"/>
            <a:ext cx="914400" cy="180303"/>
          </a:xfrm>
          <a:prstGeom prst="roundRect">
            <a:avLst/>
          </a:prstGeom>
          <a:solidFill>
            <a:schemeClr val="accent1">
              <a:lumMod val="40000"/>
              <a:lumOff val="60000"/>
              <a:alpha val="3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174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0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Later: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Library Master Specification</a:t>
            </a:r>
          </a:p>
          <a:p>
            <a:pPr lvl="1"/>
            <a:r>
              <a:rPr lang="en-US" dirty="0"/>
              <a:t>HD and UHD – both IMF-based (J2K)</a:t>
            </a:r>
          </a:p>
        </p:txBody>
      </p:sp>
      <p:pic>
        <p:nvPicPr>
          <p:cNvPr id="3" name="Picture 2" descr="Chausseclasses - science fiction- future projec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5560" y="2883593"/>
            <a:ext cx="4613868" cy="3075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43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Goal is for BXF 5.0 to publish by mid-2017</a:t>
            </a:r>
          </a:p>
          <a:p>
            <a:pPr lvl="1"/>
            <a:r>
              <a:rPr lang="en-US" dirty="0"/>
              <a:t>We will have a machine-readable method of exchanging key content delivery specification details</a:t>
            </a:r>
          </a:p>
          <a:p>
            <a:pPr lvl="1"/>
            <a:r>
              <a:rPr lang="en-US" dirty="0"/>
              <a:t>We will have a standardized means of exchanging QC test details and their results</a:t>
            </a:r>
          </a:p>
          <a:p>
            <a:endParaRPr lang="en-US" dirty="0"/>
          </a:p>
          <a:p>
            <a:r>
              <a:rPr lang="en-US" dirty="0"/>
              <a:t>Excited to see what’s next with Library and Archive Master Specifications</a:t>
            </a:r>
          </a:p>
        </p:txBody>
      </p:sp>
    </p:spTree>
    <p:extLst>
      <p:ext uri="{BB962C8B-B14F-4D97-AF65-F5344CB8AC3E}">
        <p14:creationId xmlns:p14="http://schemas.microsoft.com/office/powerpoint/2010/main" val="45852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26846" y="2289766"/>
            <a:ext cx="10526465" cy="257009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Chris Lennon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clennon@medianswers.tv</a:t>
            </a:r>
          </a:p>
        </p:txBody>
      </p:sp>
    </p:spTree>
    <p:extLst>
      <p:ext uri="{BB962C8B-B14F-4D97-AF65-F5344CB8AC3E}">
        <p14:creationId xmlns:p14="http://schemas.microsoft.com/office/powerpoint/2010/main" val="1503134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89012" y="33779"/>
            <a:ext cx="8686801" cy="685800"/>
          </a:xfrm>
        </p:spPr>
        <p:txBody>
          <a:bodyPr/>
          <a:lstStyle/>
          <a:p>
            <a:r>
              <a:rPr lang="en-US" dirty="0"/>
              <a:t>The NABA DPP Project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0412" y="914400"/>
            <a:ext cx="8686801" cy="4191000"/>
          </a:xfrm>
        </p:spPr>
        <p:txBody>
          <a:bodyPr/>
          <a:lstStyle/>
          <a:p>
            <a:pPr marL="45720" indent="0">
              <a:buNone/>
            </a:pPr>
            <a:r>
              <a:rPr lang="en-US" dirty="0"/>
              <a:t>Commonly Defined, Standards-Based File Delivery Specifications</a:t>
            </a:r>
          </a:p>
        </p:txBody>
      </p:sp>
      <p:sp>
        <p:nvSpPr>
          <p:cNvPr id="6" name="Rectangle 5"/>
          <p:cNvSpPr/>
          <p:nvPr/>
        </p:nvSpPr>
        <p:spPr>
          <a:xfrm>
            <a:off x="989012" y="1529317"/>
            <a:ext cx="9525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Two Major Sections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1. Technical Specifications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Video		Codec 		Timecode 	Metadata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Audio		File Format	Captions	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2. Appendix for Network / Broadcaster Specific Instructions</a:t>
            </a:r>
          </a:p>
          <a:p>
            <a:endParaRPr lang="en-US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Appendix 1   Broadcaster-Specific Administrative Details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Contacts/ Delivery Methods/File Naming</a:t>
            </a:r>
          </a:p>
          <a:p>
            <a:pPr lvl="1"/>
            <a:endParaRPr lang="en-US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Appendix 2   Broadcaster Specific Production/Post Production Requirements (Optional)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Production Quality Issues,  Cameras,  Graphics /Text/ Textless, etc.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055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NABA DPP Project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File Delivery Specifications: </a:t>
            </a:r>
          </a:p>
          <a:p>
            <a:pPr lvl="1"/>
            <a:r>
              <a:rPr lang="en-US" dirty="0"/>
              <a:t>These are great for person to person exchange (they are PDFs)</a:t>
            </a:r>
          </a:p>
        </p:txBody>
      </p:sp>
      <p:pic>
        <p:nvPicPr>
          <p:cNvPr id="2" name="Picture 1" descr="&lt;strong&gt;Exchange&lt;/strong&gt;-Ico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612" y="2971800"/>
            <a:ext cx="3733800" cy="2450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076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NABA DPP Project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File Delivery Specifications: </a:t>
            </a:r>
          </a:p>
          <a:p>
            <a:pPr lvl="1"/>
            <a:r>
              <a:rPr lang="en-US" dirty="0"/>
              <a:t>What About Machine-To-Machine Exchanges?</a:t>
            </a:r>
          </a:p>
        </p:txBody>
      </p:sp>
      <p:pic>
        <p:nvPicPr>
          <p:cNvPr id="3" name="Picture 2" descr="Play Games while learning Spanish Vocabulary Digital Dialect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012" y="2819400"/>
            <a:ext cx="28956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350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SMPTE’s Role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Standardize the exchange of content delivery specification elements</a:t>
            </a:r>
          </a:p>
          <a:p>
            <a:endParaRPr lang="en-US" dirty="0"/>
          </a:p>
          <a:p>
            <a:pPr lvl="1"/>
            <a:r>
              <a:rPr lang="en-US" dirty="0"/>
              <a:t>Useful for:</a:t>
            </a:r>
          </a:p>
          <a:p>
            <a:pPr lvl="2"/>
            <a:r>
              <a:rPr lang="en-US" dirty="0"/>
              <a:t>Transcoding</a:t>
            </a:r>
          </a:p>
          <a:p>
            <a:pPr lvl="2"/>
            <a:r>
              <a:rPr lang="en-US" dirty="0"/>
              <a:t>Business Systems</a:t>
            </a:r>
          </a:p>
          <a:p>
            <a:pPr lvl="2"/>
            <a:r>
              <a:rPr lang="en-US" dirty="0"/>
              <a:t>Quality Control Products</a:t>
            </a:r>
          </a:p>
        </p:txBody>
      </p:sp>
      <p:pic>
        <p:nvPicPr>
          <p:cNvPr id="3" name="Picture 2" descr="Original file ‎ (SVG file, nominally 48 × 48 pixels, file size: 16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012" y="2667000"/>
            <a:ext cx="2971800" cy="2971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2013" y="914400"/>
            <a:ext cx="1577205" cy="100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846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BXF’s Role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known quantity</a:t>
            </a:r>
          </a:p>
          <a:p>
            <a:endParaRPr lang="en-US" dirty="0"/>
          </a:p>
          <a:p>
            <a:r>
              <a:rPr lang="en-US" dirty="0"/>
              <a:t>Already used widely for exchange of associated metadata:</a:t>
            </a:r>
          </a:p>
          <a:p>
            <a:pPr lvl="1"/>
            <a:r>
              <a:rPr lang="en-US" dirty="0"/>
              <a:t>Content Metadata</a:t>
            </a:r>
          </a:p>
          <a:p>
            <a:pPr lvl="1"/>
            <a:r>
              <a:rPr lang="en-US" dirty="0"/>
              <a:t>Content Transfer Instructions</a:t>
            </a:r>
          </a:p>
          <a:p>
            <a:pPr lvl="1"/>
            <a:r>
              <a:rPr lang="en-US" dirty="0"/>
              <a:t>Scheduling and As Run Data</a:t>
            </a:r>
          </a:p>
          <a:p>
            <a:pPr lvl="1"/>
            <a:r>
              <a:rPr lang="en-US" dirty="0"/>
              <a:t>Etc.</a:t>
            </a:r>
          </a:p>
        </p:txBody>
      </p:sp>
      <p:pic>
        <p:nvPicPr>
          <p:cNvPr id="2" name="Picture 1" descr="La BNE en su apartado de Normas Internacionales nos habla también de ..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7102" y="3498423"/>
            <a:ext cx="3406055" cy="2588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042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BXF’s Role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Focus on the core data elements from the NABA DPP Specs</a:t>
            </a:r>
          </a:p>
          <a:p>
            <a:endParaRPr lang="en-US" dirty="0"/>
          </a:p>
          <a:p>
            <a:r>
              <a:rPr lang="en-US" dirty="0"/>
              <a:t>Only those items that:</a:t>
            </a:r>
          </a:p>
          <a:p>
            <a:pPr lvl="1"/>
            <a:r>
              <a:rPr lang="en-US" dirty="0"/>
              <a:t>Might change</a:t>
            </a:r>
          </a:p>
          <a:p>
            <a:pPr lvl="1"/>
            <a:r>
              <a:rPr lang="en-US" dirty="0"/>
              <a:t>Are of interest to systems involved</a:t>
            </a:r>
          </a:p>
        </p:txBody>
      </p:sp>
      <p:pic>
        <p:nvPicPr>
          <p:cNvPr id="2" name="Picture 1" descr="Os mesmos professores foram hoje colocados em três, quatro ou mesmo ..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9978" y="3235236"/>
            <a:ext cx="1929875" cy="185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574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usiness Contrast 16x9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2D0870B-5333-4B89-B14A-85A8EA464D2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Business contrast presentation (widescreen)</Template>
  <TotalTime>0</TotalTime>
  <Words>439</Words>
  <Application>Microsoft Office PowerPoint</Application>
  <PresentationFormat>Custom</PresentationFormat>
  <Paragraphs>116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7" baseType="lpstr">
      <vt:lpstr>Arial</vt:lpstr>
      <vt:lpstr>Franklin Gothic Medium</vt:lpstr>
      <vt:lpstr>Business Contrast 16x9</vt:lpstr>
      <vt:lpstr>Automating The Exchange Of Video Files</vt:lpstr>
      <vt:lpstr>The NABA DPP Project</vt:lpstr>
      <vt:lpstr>The NABA DPP Project</vt:lpstr>
      <vt:lpstr>The NABA DPP Project</vt:lpstr>
      <vt:lpstr>The NABA DPP Project</vt:lpstr>
      <vt:lpstr>The NABA DPP Project</vt:lpstr>
      <vt:lpstr>SMPTE’s Role</vt:lpstr>
      <vt:lpstr>BXF’s Role</vt:lpstr>
      <vt:lpstr>BXF’s Role</vt:lpstr>
      <vt:lpstr>Structure</vt:lpstr>
      <vt:lpstr>Structure</vt:lpstr>
      <vt:lpstr>Structure</vt:lpstr>
      <vt:lpstr>Structure</vt:lpstr>
      <vt:lpstr>Structure</vt:lpstr>
      <vt:lpstr>Structure</vt:lpstr>
      <vt:lpstr>Structure</vt:lpstr>
      <vt:lpstr>Structure</vt:lpstr>
      <vt:lpstr>Structure</vt:lpstr>
      <vt:lpstr>Structure</vt:lpstr>
      <vt:lpstr>Structure</vt:lpstr>
      <vt:lpstr>Structure</vt:lpstr>
      <vt:lpstr>Structure</vt:lpstr>
      <vt:lpstr>Structure</vt:lpstr>
      <vt:lpstr>Structure</vt:lpstr>
      <vt:lpstr>Structure</vt:lpstr>
      <vt:lpstr>Structure</vt:lpstr>
      <vt:lpstr>Quality Control</vt:lpstr>
      <vt:lpstr>Structure</vt:lpstr>
      <vt:lpstr>Structure</vt:lpstr>
      <vt:lpstr>Structure</vt:lpstr>
      <vt:lpstr>Structure</vt:lpstr>
      <vt:lpstr>Later:</vt:lpstr>
      <vt:lpstr>Conclusion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2017-01-16T23:39:00Z</dcterms:created>
  <dcterms:modified xsi:type="dcterms:W3CDTF">2017-02-17T04:14:14Z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TC028952669991</vt:lpwstr>
  </property>
</Properties>
</file>