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9"/>
  </p:notesMasterIdLst>
  <p:handoutMasterIdLst>
    <p:handoutMasterId r:id="rId10"/>
  </p:handoutMasterIdLst>
  <p:sldIdLst>
    <p:sldId id="256" r:id="rId2"/>
    <p:sldId id="392" r:id="rId3"/>
    <p:sldId id="398" r:id="rId4"/>
    <p:sldId id="394" r:id="rId5"/>
    <p:sldId id="399" r:id="rId6"/>
    <p:sldId id="400" r:id="rId7"/>
    <p:sldId id="40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4319">
          <p15:clr>
            <a:srgbClr val="A4A3A4"/>
          </p15:clr>
        </p15:guide>
        <p15:guide id="4" pos="5759">
          <p15:clr>
            <a:srgbClr val="A4A3A4"/>
          </p15:clr>
        </p15:guide>
        <p15:guide id="5" orient="horz" pos="2096">
          <p15:clr>
            <a:srgbClr val="A4A3A4"/>
          </p15:clr>
        </p15:guide>
        <p15:guide id="6" orient="horz" pos="2567">
          <p15:clr>
            <a:srgbClr val="A4A3A4"/>
          </p15:clr>
        </p15:guide>
        <p15:guide id="7" pos="3976">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EA0"/>
    <a:srgbClr val="323236"/>
    <a:srgbClr val="939494"/>
    <a:srgbClr val="818282"/>
    <a:srgbClr val="D9DADD"/>
    <a:srgbClr val="36A9B7"/>
    <a:srgbClr val="424242"/>
    <a:srgbClr val="F3F3F3"/>
    <a:srgbClr val="F4C84B"/>
    <a:srgbClr val="2690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4" autoAdjust="0"/>
    <p:restoredTop sz="87022" autoAdjust="0"/>
  </p:normalViewPr>
  <p:slideViewPr>
    <p:cSldViewPr snapToGrid="0" snapToObjects="1">
      <p:cViewPr>
        <p:scale>
          <a:sx n="90" d="100"/>
          <a:sy n="90" d="100"/>
        </p:scale>
        <p:origin x="-1440" y="-80"/>
      </p:cViewPr>
      <p:guideLst>
        <p:guide orient="horz" pos="2160"/>
        <p:guide orient="horz" pos="4319"/>
        <p:guide orient="horz" pos="2096"/>
        <p:guide orient="horz" pos="2567"/>
        <p:guide pos="2880"/>
        <p:guide pos="5759"/>
        <p:guide pos="3976"/>
        <p:guide pos="564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E22D4D-FE91-CD4E-9455-54EA68FAABFD}" type="datetimeFigureOut">
              <a:rPr lang="en-US" smtClean="0"/>
              <a:t>2/21/17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CB2F23-50DD-7B43-AF2E-B56DE49BA53A}" type="slidenum">
              <a:rPr lang="en-US" smtClean="0"/>
              <a:t>‹#›</a:t>
            </a:fld>
            <a:endParaRPr lang="en-US"/>
          </a:p>
        </p:txBody>
      </p:sp>
    </p:spTree>
    <p:extLst>
      <p:ext uri="{BB962C8B-B14F-4D97-AF65-F5344CB8AC3E}">
        <p14:creationId xmlns:p14="http://schemas.microsoft.com/office/powerpoint/2010/main" val="359134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E5F8B7-8A8E-2E42-8405-5B9628A82C51}" type="datetimeFigureOut">
              <a:rPr lang="en-US" smtClean="0"/>
              <a:t>2/21/17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ED89D6-1E67-B04B-9EDD-332A2F03D69B}" type="slidenum">
              <a:rPr lang="en-US" smtClean="0"/>
              <a:t>‹#›</a:t>
            </a:fld>
            <a:endParaRPr lang="en-US"/>
          </a:p>
        </p:txBody>
      </p:sp>
    </p:spTree>
    <p:extLst>
      <p:ext uri="{BB962C8B-B14F-4D97-AF65-F5344CB8AC3E}">
        <p14:creationId xmlns:p14="http://schemas.microsoft.com/office/powerpoint/2010/main" val="251922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D89D6-1E67-B04B-9EDD-332A2F03D69B}" type="slidenum">
              <a:rPr lang="en-US" smtClean="0"/>
              <a:t>1</a:t>
            </a:fld>
            <a:endParaRPr lang="en-US"/>
          </a:p>
        </p:txBody>
      </p:sp>
    </p:spTree>
    <p:extLst>
      <p:ext uri="{BB962C8B-B14F-4D97-AF65-F5344CB8AC3E}">
        <p14:creationId xmlns:p14="http://schemas.microsoft.com/office/powerpoint/2010/main" val="112589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AED89D6-1E67-B04B-9EDD-332A2F03D69B}" type="slidenum">
              <a:rPr lang="en-US" smtClean="0"/>
              <a:t>2</a:t>
            </a:fld>
            <a:endParaRPr lang="en-US"/>
          </a:p>
        </p:txBody>
      </p:sp>
    </p:spTree>
    <p:extLst>
      <p:ext uri="{BB962C8B-B14F-4D97-AF65-F5344CB8AC3E}">
        <p14:creationId xmlns:p14="http://schemas.microsoft.com/office/powerpoint/2010/main" val="314160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thought it would be interesting to share an example of a content protection measure that requires the cloud. When we think about cloud security, we’re usually focused on the data security elements of the architecture and encryption. An area that we deal in is the protection of content that was previously in physical form.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ED89D6-1E67-B04B-9EDD-332A2F03D69B}" type="slidenum">
              <a:rPr lang="en-US" smtClean="0"/>
              <a:t>3</a:t>
            </a:fld>
            <a:endParaRPr lang="en-US"/>
          </a:p>
        </p:txBody>
      </p:sp>
    </p:spTree>
    <p:extLst>
      <p:ext uri="{BB962C8B-B14F-4D97-AF65-F5344CB8AC3E}">
        <p14:creationId xmlns:p14="http://schemas.microsoft.com/office/powerpoint/2010/main" val="159488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AED89D6-1E67-B04B-9EDD-332A2F03D69B}" type="slidenum">
              <a:rPr lang="en-US" smtClean="0"/>
              <a:t>4</a:t>
            </a:fld>
            <a:endParaRPr lang="en-US"/>
          </a:p>
        </p:txBody>
      </p:sp>
    </p:spTree>
    <p:extLst>
      <p:ext uri="{BB962C8B-B14F-4D97-AF65-F5344CB8AC3E}">
        <p14:creationId xmlns:p14="http://schemas.microsoft.com/office/powerpoint/2010/main" val="134378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D89D6-1E67-B04B-9EDD-332A2F03D69B}" type="slidenum">
              <a:rPr lang="en-US" smtClean="0"/>
              <a:t>5</a:t>
            </a:fld>
            <a:endParaRPr lang="en-US"/>
          </a:p>
        </p:txBody>
      </p:sp>
    </p:spTree>
    <p:extLst>
      <p:ext uri="{BB962C8B-B14F-4D97-AF65-F5344CB8AC3E}">
        <p14:creationId xmlns:p14="http://schemas.microsoft.com/office/powerpoint/2010/main" val="180250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D89D6-1E67-B04B-9EDD-332A2F03D69B}" type="slidenum">
              <a:rPr lang="en-US" smtClean="0"/>
              <a:t>6</a:t>
            </a:fld>
            <a:endParaRPr lang="en-US"/>
          </a:p>
        </p:txBody>
      </p:sp>
    </p:spTree>
    <p:extLst>
      <p:ext uri="{BB962C8B-B14F-4D97-AF65-F5344CB8AC3E}">
        <p14:creationId xmlns:p14="http://schemas.microsoft.com/office/powerpoint/2010/main" val="302054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D89D6-1E67-B04B-9EDD-332A2F03D69B}" type="slidenum">
              <a:rPr lang="en-US" smtClean="0"/>
              <a:t>7</a:t>
            </a:fld>
            <a:endParaRPr lang="en-US"/>
          </a:p>
        </p:txBody>
      </p:sp>
    </p:spTree>
    <p:extLst>
      <p:ext uri="{BB962C8B-B14F-4D97-AF65-F5344CB8AC3E}">
        <p14:creationId xmlns:p14="http://schemas.microsoft.com/office/powerpoint/2010/main" val="159488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130"/>
            <a:ext cx="7848600" cy="1927225"/>
          </a:xfrm>
        </p:spPr>
        <p:txBody>
          <a:bodyPr anchor="b">
            <a:noAutofit/>
          </a:bodyPr>
          <a:lstStyle>
            <a:lvl1pPr>
              <a:defRPr sz="4400" b="0" i="0" cap="all" baseline="0">
                <a:solidFill>
                  <a:srgbClr val="424242"/>
                </a:solidFill>
                <a:latin typeface="Open Sans Light" charset="0"/>
                <a:ea typeface="Open Sans Light" charset="0"/>
                <a:cs typeface="Open Sans Light"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b="0" i="0">
                <a:solidFill>
                  <a:schemeClr val="tx1">
                    <a:lumMod val="75000"/>
                    <a:lumOff val="25000"/>
                  </a:schemeClr>
                </a:solidFill>
                <a:latin typeface="Open Sans Light" charset="0"/>
                <a:ea typeface="Open Sans Light" charset="0"/>
                <a:cs typeface="Open Sans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i="0" kern="1200" dirty="0" smtClean="0">
                <a:solidFill>
                  <a:schemeClr val="tx2"/>
                </a:solidFill>
                <a:latin typeface="Open sans light"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charset="0"/>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220200" cy="220786"/>
          </a:xfrm>
          <a:prstGeom prst="rect">
            <a:avLst/>
          </a:prstGeom>
          <a:solidFill>
            <a:srgbClr val="81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charset="0"/>
            </a:endParaRPr>
          </a:p>
        </p:txBody>
      </p:sp>
      <p:sp>
        <p:nvSpPr>
          <p:cNvPr id="5" name="TextBox 4"/>
          <p:cNvSpPr txBox="1"/>
          <p:nvPr userDrawn="1"/>
        </p:nvSpPr>
        <p:spPr>
          <a:xfrm>
            <a:off x="8384474" y="6397620"/>
            <a:ext cx="540466" cy="338554"/>
          </a:xfrm>
          <a:prstGeom prst="rect">
            <a:avLst/>
          </a:prstGeom>
          <a:noFill/>
        </p:spPr>
        <p:txBody>
          <a:bodyPr wrap="square" rtlCol="0">
            <a:spAutoFit/>
          </a:bodyPr>
          <a:lstStyle/>
          <a:p>
            <a:pPr algn="r"/>
            <a:fld id="{91157A5E-4D35-EA49-962C-DAC105D65271}" type="slidenum">
              <a:rPr lang="en-US" sz="1600" smtClean="0">
                <a:solidFill>
                  <a:srgbClr val="818282"/>
                </a:solidFill>
                <a:latin typeface="Open Sans" charset="0"/>
                <a:ea typeface="Open Sans" charset="0"/>
                <a:cs typeface="Open Sans" charset="0"/>
              </a:rPr>
              <a:pPr algn="r"/>
              <a:t>‹#›</a:t>
            </a:fld>
            <a:endParaRPr lang="en-US" sz="1600" dirty="0">
              <a:solidFill>
                <a:srgbClr val="818282"/>
              </a:solidFill>
              <a:latin typeface="Open Sans" charset="0"/>
              <a:ea typeface="Open Sans" charset="0"/>
              <a:cs typeface="Open Sans" charset="0"/>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Lst>
  <p:hf hdr="0" ftr="0"/>
  <p:txStyles>
    <p:titleStyle>
      <a:lvl1pPr algn="l" defTabSz="914400" rtl="0" eaLnBrk="1" latinLnBrk="0" hangingPunct="1">
        <a:spcBef>
          <a:spcPct val="0"/>
        </a:spcBef>
        <a:buNone/>
        <a:defRPr sz="4000" b="0" i="0" kern="1200" spc="-100" baseline="0">
          <a:solidFill>
            <a:srgbClr val="424242"/>
          </a:solidFill>
          <a:latin typeface="Open Sans Light" charset="0"/>
          <a:ea typeface="Open Sans Light" charset="0"/>
          <a:cs typeface="Open Sans Light" charset="0"/>
        </a:defRPr>
      </a:lvl1pPr>
    </p:titleStyle>
    <p:bodyStyle>
      <a:lvl1pPr marL="182880" indent="-182880" algn="l" defTabSz="914400" rtl="0" eaLnBrk="1" latinLnBrk="0" hangingPunct="1">
        <a:spcBef>
          <a:spcPct val="20000"/>
        </a:spcBef>
        <a:buClr>
          <a:srgbClr val="424242"/>
        </a:buClr>
        <a:buSzPct val="85000"/>
        <a:buFont typeface="Arial" pitchFamily="34" charset="0"/>
        <a:buChar char="•"/>
        <a:defRPr sz="2400" b="0" i="0" kern="1200">
          <a:solidFill>
            <a:srgbClr val="424242"/>
          </a:solidFill>
          <a:latin typeface="Open Sans Light" charset="0"/>
          <a:ea typeface="Open Sans Light" charset="0"/>
          <a:cs typeface="Open Sans Light" charset="0"/>
        </a:defRPr>
      </a:lvl1pPr>
      <a:lvl2pPr marL="457200" indent="-182880" algn="l" defTabSz="914400" rtl="0" eaLnBrk="1" latinLnBrk="0" hangingPunct="1">
        <a:spcBef>
          <a:spcPct val="20000"/>
        </a:spcBef>
        <a:buClr>
          <a:srgbClr val="424242"/>
        </a:buClr>
        <a:buSzPct val="85000"/>
        <a:buFont typeface="Arial" pitchFamily="34" charset="0"/>
        <a:buChar char="•"/>
        <a:defRPr sz="2000" b="0" i="0" kern="1200">
          <a:solidFill>
            <a:srgbClr val="424242"/>
          </a:solidFill>
          <a:latin typeface="Open Sans Light" charset="0"/>
          <a:ea typeface="Open Sans Light" charset="0"/>
          <a:cs typeface="Open Sans Light" charset="0"/>
        </a:defRPr>
      </a:lvl2pPr>
      <a:lvl3pPr marL="731520" indent="-182880" algn="l" defTabSz="914400" rtl="0" eaLnBrk="1" latinLnBrk="0" hangingPunct="1">
        <a:spcBef>
          <a:spcPct val="20000"/>
        </a:spcBef>
        <a:buClr>
          <a:srgbClr val="424242"/>
        </a:buClr>
        <a:buSzPct val="90000"/>
        <a:buFont typeface="Arial" pitchFamily="34" charset="0"/>
        <a:buChar char="•"/>
        <a:defRPr sz="1800" b="0" i="0" kern="1200">
          <a:solidFill>
            <a:srgbClr val="424242"/>
          </a:solidFill>
          <a:latin typeface="Open Sans Light" charset="0"/>
          <a:ea typeface="Open Sans Light" charset="0"/>
          <a:cs typeface="Open Sans Light" charset="0"/>
        </a:defRPr>
      </a:lvl3pPr>
      <a:lvl4pPr marL="1005840" indent="-182880" algn="l" defTabSz="914400" rtl="0" eaLnBrk="1" latinLnBrk="0" hangingPunct="1">
        <a:spcBef>
          <a:spcPct val="20000"/>
        </a:spcBef>
        <a:buClr>
          <a:srgbClr val="424242"/>
        </a:buClr>
        <a:buFont typeface="Arial" pitchFamily="34" charset="0"/>
        <a:buChar char="•"/>
        <a:defRPr sz="1600" b="0" i="0" kern="1200">
          <a:solidFill>
            <a:srgbClr val="424242"/>
          </a:solidFill>
          <a:latin typeface="Open Sans Light" charset="0"/>
          <a:ea typeface="Open Sans Light" charset="0"/>
          <a:cs typeface="Open Sans Light" charset="0"/>
        </a:defRPr>
      </a:lvl4pPr>
      <a:lvl5pPr marL="1188720" indent="-137160" algn="l" defTabSz="914400" rtl="0" eaLnBrk="1" latinLnBrk="0" hangingPunct="1">
        <a:spcBef>
          <a:spcPct val="20000"/>
        </a:spcBef>
        <a:buClr>
          <a:srgbClr val="424242"/>
        </a:buClr>
        <a:buSzPct val="100000"/>
        <a:buFont typeface="Arial" pitchFamily="34" charset="0"/>
        <a:buChar char="•"/>
        <a:defRPr sz="1400" b="0" i="0" kern="1200" baseline="0">
          <a:solidFill>
            <a:srgbClr val="424242"/>
          </a:solidFill>
          <a:latin typeface="Open Sans Light" charset="0"/>
          <a:ea typeface="Open Sans Light" charset="0"/>
          <a:cs typeface="Open Sans Light"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2998"/>
            <a:ext cx="9144000" cy="765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10505" y="3036273"/>
            <a:ext cx="5548390" cy="785454"/>
          </a:xfrm>
          <a:prstGeom prst="rect">
            <a:avLst/>
          </a:prstGeom>
        </p:spPr>
      </p:pic>
    </p:spTree>
    <p:extLst>
      <p:ext uri="{BB962C8B-B14F-4D97-AF65-F5344CB8AC3E}">
        <p14:creationId xmlns:p14="http://schemas.microsoft.com/office/powerpoint/2010/main" val="5094934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Speaker: Alex LoVerde </a:t>
            </a:r>
            <a:endParaRPr lang="en-US"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11273" y="4245998"/>
            <a:ext cx="1900312" cy="1266874"/>
          </a:xfrm>
          <a:prstGeom prst="rect">
            <a:avLst/>
          </a:prstGeom>
        </p:spPr>
      </p:pic>
      <p:sp>
        <p:nvSpPr>
          <p:cNvPr id="4" name="TextBox 3"/>
          <p:cNvSpPr txBox="1"/>
          <p:nvPr/>
        </p:nvSpPr>
        <p:spPr>
          <a:xfrm>
            <a:off x="5107898" y="5538487"/>
            <a:ext cx="2478921" cy="646331"/>
          </a:xfrm>
          <a:prstGeom prst="rect">
            <a:avLst/>
          </a:prstGeom>
          <a:solidFill>
            <a:schemeClr val="bg1"/>
          </a:solidFill>
        </p:spPr>
        <p:txBody>
          <a:bodyPr wrap="square" rtlCol="0">
            <a:spAutoFit/>
          </a:bodyPr>
          <a:lstStyle/>
          <a:p>
            <a:pPr algn="ctr">
              <a:buClr>
                <a:srgbClr val="424242"/>
              </a:buClr>
            </a:pPr>
            <a:r>
              <a:rPr lang="en-US" dirty="0" smtClean="0">
                <a:solidFill>
                  <a:srgbClr val="424242"/>
                </a:solidFill>
                <a:latin typeface="Open Sans" charset="0"/>
                <a:ea typeface="Open Sans" charset="0"/>
                <a:cs typeface="Open Sans" charset="0"/>
              </a:rPr>
              <a:t>Winner of 2016 Engineering Emmy</a:t>
            </a:r>
          </a:p>
        </p:txBody>
      </p:sp>
      <p:pic>
        <p:nvPicPr>
          <p:cNvPr id="5" name="Picture 4"/>
          <p:cNvPicPr>
            <a:picLocks noChangeAspect="1"/>
          </p:cNvPicPr>
          <p:nvPr/>
        </p:nvPicPr>
        <p:blipFill>
          <a:blip r:embed="rId4"/>
          <a:stretch>
            <a:fillRect/>
          </a:stretch>
        </p:blipFill>
        <p:spPr>
          <a:xfrm>
            <a:off x="457200" y="2397781"/>
            <a:ext cx="3696433" cy="3696433"/>
          </a:xfrm>
          <a:prstGeom prst="rect">
            <a:avLst/>
          </a:prstGeom>
        </p:spPr>
      </p:pic>
      <p:sp>
        <p:nvSpPr>
          <p:cNvPr id="7" name="TextBox 6"/>
          <p:cNvSpPr txBox="1"/>
          <p:nvPr/>
        </p:nvSpPr>
        <p:spPr>
          <a:xfrm>
            <a:off x="4874572" y="2804352"/>
            <a:ext cx="2842054" cy="646331"/>
          </a:xfrm>
          <a:prstGeom prst="rect">
            <a:avLst/>
          </a:prstGeom>
          <a:solidFill>
            <a:schemeClr val="bg1"/>
          </a:solidFill>
        </p:spPr>
        <p:txBody>
          <a:bodyPr wrap="square" rtlCol="0">
            <a:spAutoFit/>
          </a:bodyPr>
          <a:lstStyle/>
          <a:p>
            <a:pPr algn="ctr">
              <a:buClr>
                <a:srgbClr val="424242"/>
              </a:buClr>
            </a:pPr>
            <a:r>
              <a:rPr lang="en-US" dirty="0" smtClean="0">
                <a:solidFill>
                  <a:srgbClr val="424242"/>
                </a:solidFill>
                <a:latin typeface="Open Sans" charset="0"/>
                <a:ea typeface="Open Sans" charset="0"/>
                <a:cs typeface="Open Sans" charset="0"/>
              </a:rPr>
              <a:t>CEO &amp; Co-Founder</a:t>
            </a:r>
          </a:p>
          <a:p>
            <a:pPr algn="ctr">
              <a:buClr>
                <a:srgbClr val="424242"/>
              </a:buClr>
            </a:pPr>
            <a:r>
              <a:rPr lang="en-US" dirty="0" smtClean="0">
                <a:solidFill>
                  <a:srgbClr val="424242"/>
                </a:solidFill>
                <a:latin typeface="Open Sans" charset="0"/>
                <a:ea typeface="Open Sans" charset="0"/>
                <a:cs typeface="Open Sans" charset="0"/>
              </a:rPr>
              <a:t>SyncOnSet Technologies</a:t>
            </a:r>
          </a:p>
        </p:txBody>
      </p:sp>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07898" y="2225299"/>
            <a:ext cx="2485768" cy="351896"/>
          </a:xfrm>
          <a:prstGeom prst="rect">
            <a:avLst/>
          </a:prstGeom>
        </p:spPr>
      </p:pic>
    </p:spTree>
    <p:extLst>
      <p:ext uri="{BB962C8B-B14F-4D97-AF65-F5344CB8AC3E}">
        <p14:creationId xmlns:p14="http://schemas.microsoft.com/office/powerpoint/2010/main" val="34252769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55130"/>
            <a:ext cx="7848600" cy="1927225"/>
          </a:xfrm>
        </p:spPr>
        <p:txBody>
          <a:bodyPr/>
          <a:lstStyle/>
          <a:p>
            <a:r>
              <a:rPr lang="en-US" dirty="0" smtClean="0"/>
              <a:t>Leveraging cloud for content protection</a:t>
            </a:r>
            <a:endParaRPr lang="en-US" dirty="0"/>
          </a:p>
        </p:txBody>
      </p:sp>
    </p:spTree>
    <p:extLst>
      <p:ext uri="{BB962C8B-B14F-4D97-AF65-F5344CB8AC3E}">
        <p14:creationId xmlns:p14="http://schemas.microsoft.com/office/powerpoint/2010/main" val="78058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Continuity Binder</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4463" b="4446"/>
          <a:stretch/>
        </p:blipFill>
        <p:spPr>
          <a:xfrm>
            <a:off x="0" y="1721291"/>
            <a:ext cx="9144000" cy="4578963"/>
          </a:xfrm>
          <a:prstGeom prst="rect">
            <a:avLst/>
          </a:prstGeom>
        </p:spPr>
      </p:pic>
    </p:spTree>
    <p:extLst>
      <p:ext uri="{BB962C8B-B14F-4D97-AF65-F5344CB8AC3E}">
        <p14:creationId xmlns:p14="http://schemas.microsoft.com/office/powerpoint/2010/main" val="24006846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smtClean="0"/>
              <a:t>Advancing Content Protection</a:t>
            </a:r>
            <a:endParaRPr lang="en-US" dirty="0"/>
          </a:p>
        </p:txBody>
      </p:sp>
      <p:pic>
        <p:nvPicPr>
          <p:cNvPr id="4" name="Picture 3"/>
          <p:cNvPicPr>
            <a:picLocks noChangeAspect="1"/>
          </p:cNvPicPr>
          <p:nvPr/>
        </p:nvPicPr>
        <p:blipFill>
          <a:blip r:embed="rId3"/>
          <a:stretch>
            <a:fillRect/>
          </a:stretch>
        </p:blipFill>
        <p:spPr>
          <a:xfrm>
            <a:off x="6670198" y="2842319"/>
            <a:ext cx="1924096" cy="3783577"/>
          </a:xfrm>
          <a:prstGeom prst="rect">
            <a:avLst/>
          </a:prstGeom>
        </p:spPr>
      </p:pic>
      <p:pic>
        <p:nvPicPr>
          <p:cNvPr id="5" name="Picture 4"/>
          <p:cNvPicPr>
            <a:picLocks noChangeAspect="1"/>
          </p:cNvPicPr>
          <p:nvPr/>
        </p:nvPicPr>
        <p:blipFill>
          <a:blip r:embed="rId4"/>
          <a:stretch>
            <a:fillRect/>
          </a:stretch>
        </p:blipFill>
        <p:spPr>
          <a:xfrm>
            <a:off x="166781" y="3642926"/>
            <a:ext cx="2428484" cy="1898633"/>
          </a:xfrm>
          <a:prstGeom prst="rect">
            <a:avLst/>
          </a:prstGeom>
        </p:spPr>
      </p:pic>
      <p:sp>
        <p:nvSpPr>
          <p:cNvPr id="3" name="TextBox 2"/>
          <p:cNvSpPr txBox="1"/>
          <p:nvPr/>
        </p:nvSpPr>
        <p:spPr>
          <a:xfrm>
            <a:off x="223224" y="2260785"/>
            <a:ext cx="2296423" cy="369332"/>
          </a:xfrm>
          <a:prstGeom prst="rect">
            <a:avLst/>
          </a:prstGeom>
          <a:noFill/>
        </p:spPr>
        <p:txBody>
          <a:bodyPr wrap="square" rtlCol="0">
            <a:spAutoFit/>
          </a:bodyPr>
          <a:lstStyle/>
          <a:p>
            <a:pPr algn="ctr"/>
            <a:r>
              <a:rPr lang="en-US" dirty="0" smtClean="0"/>
              <a:t>User Access Controls</a:t>
            </a:r>
            <a:endParaRPr lang="en-US" dirty="0"/>
          </a:p>
        </p:txBody>
      </p:sp>
      <p:sp>
        <p:nvSpPr>
          <p:cNvPr id="7" name="TextBox 6"/>
          <p:cNvSpPr txBox="1"/>
          <p:nvPr/>
        </p:nvSpPr>
        <p:spPr>
          <a:xfrm>
            <a:off x="6584811" y="2260785"/>
            <a:ext cx="2158434" cy="369332"/>
          </a:xfrm>
          <a:prstGeom prst="rect">
            <a:avLst/>
          </a:prstGeom>
          <a:noFill/>
        </p:spPr>
        <p:txBody>
          <a:bodyPr wrap="square" rtlCol="0">
            <a:spAutoFit/>
          </a:bodyPr>
          <a:lstStyle/>
          <a:p>
            <a:pPr algn="ctr"/>
            <a:r>
              <a:rPr lang="en-US" dirty="0" smtClean="0"/>
              <a:t>Watermarking</a:t>
            </a:r>
            <a:endParaRPr lang="en-US" dirty="0"/>
          </a:p>
        </p:txBody>
      </p:sp>
      <p:sp>
        <p:nvSpPr>
          <p:cNvPr id="8" name="TextBox 7"/>
          <p:cNvSpPr txBox="1"/>
          <p:nvPr/>
        </p:nvSpPr>
        <p:spPr>
          <a:xfrm>
            <a:off x="3401623" y="2260785"/>
            <a:ext cx="2184199" cy="369332"/>
          </a:xfrm>
          <a:prstGeom prst="rect">
            <a:avLst/>
          </a:prstGeom>
          <a:noFill/>
        </p:spPr>
        <p:txBody>
          <a:bodyPr wrap="square" rtlCol="0">
            <a:spAutoFit/>
          </a:bodyPr>
          <a:lstStyle/>
          <a:p>
            <a:pPr algn="ctr"/>
            <a:r>
              <a:rPr lang="en-US" dirty="0" smtClean="0"/>
              <a:t>Device Limiting</a:t>
            </a:r>
            <a:endParaRPr lang="en-US" dirty="0"/>
          </a:p>
        </p:txBody>
      </p:sp>
      <p:pic>
        <p:nvPicPr>
          <p:cNvPr id="10" name="Picture 9"/>
          <p:cNvPicPr>
            <a:picLocks noChangeAspect="1"/>
          </p:cNvPicPr>
          <p:nvPr/>
        </p:nvPicPr>
        <p:blipFill>
          <a:blip r:embed="rId5"/>
          <a:stretch>
            <a:fillRect/>
          </a:stretch>
        </p:blipFill>
        <p:spPr>
          <a:xfrm>
            <a:off x="3115795" y="3938099"/>
            <a:ext cx="2875494" cy="1921539"/>
          </a:xfrm>
          <a:prstGeom prst="rect">
            <a:avLst/>
          </a:prstGeom>
        </p:spPr>
      </p:pic>
      <p:pic>
        <p:nvPicPr>
          <p:cNvPr id="9" name="Picture 8"/>
          <p:cNvPicPr>
            <a:picLocks noChangeAspect="1"/>
          </p:cNvPicPr>
          <p:nvPr/>
        </p:nvPicPr>
        <p:blipFill>
          <a:blip r:embed="rId6">
            <a:duotone>
              <a:schemeClr val="accent6">
                <a:shade val="45000"/>
                <a:satMod val="135000"/>
              </a:schemeClr>
              <a:prstClr val="white"/>
            </a:duotone>
          </a:blip>
          <a:stretch>
            <a:fillRect/>
          </a:stretch>
        </p:blipFill>
        <p:spPr>
          <a:xfrm>
            <a:off x="4140803" y="3156780"/>
            <a:ext cx="1033861" cy="972291"/>
          </a:xfrm>
          <a:prstGeom prst="rect">
            <a:avLst/>
          </a:prstGeom>
        </p:spPr>
      </p:pic>
    </p:spTree>
    <p:extLst>
      <p:ext uri="{BB962C8B-B14F-4D97-AF65-F5344CB8AC3E}">
        <p14:creationId xmlns:p14="http://schemas.microsoft.com/office/powerpoint/2010/main" val="6225919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a:t>
            </a:r>
            <a:r>
              <a:rPr lang="en-US" dirty="0" smtClean="0"/>
              <a:t>Cloud </a:t>
            </a:r>
            <a:endParaRPr lang="en-US" dirty="0"/>
          </a:p>
        </p:txBody>
      </p:sp>
      <p:sp>
        <p:nvSpPr>
          <p:cNvPr id="3" name="Content Placeholder 2"/>
          <p:cNvSpPr>
            <a:spLocks noGrp="1"/>
          </p:cNvSpPr>
          <p:nvPr>
            <p:ph idx="1"/>
          </p:nvPr>
        </p:nvSpPr>
        <p:spPr>
          <a:xfrm>
            <a:off x="3284272" y="1600200"/>
            <a:ext cx="5402528" cy="4876800"/>
          </a:xfrm>
        </p:spPr>
        <p:txBody>
          <a:bodyPr>
            <a:normAutofit/>
          </a:bodyPr>
          <a:lstStyle/>
          <a:p>
            <a:pPr>
              <a:buFont typeface="Wingdings" charset="2"/>
              <a:buChar char="§"/>
            </a:pPr>
            <a:r>
              <a:rPr lang="en-US" dirty="0" smtClean="0"/>
              <a:t>AWS S3 and Lambda </a:t>
            </a:r>
          </a:p>
          <a:p>
            <a:pPr>
              <a:buFont typeface="Wingdings" charset="2"/>
              <a:buChar char="§"/>
            </a:pPr>
            <a:r>
              <a:rPr lang="en-US" dirty="0" smtClean="0"/>
              <a:t>Example computation for a tentpole feature </a:t>
            </a:r>
            <a:r>
              <a:rPr lang="en-US" dirty="0" smtClean="0"/>
              <a:t>production</a:t>
            </a:r>
            <a:r>
              <a:rPr lang="en-US" dirty="0" smtClean="0"/>
              <a:t>:</a:t>
            </a:r>
          </a:p>
          <a:p>
            <a:pPr marL="0" indent="0">
              <a:buNone/>
            </a:pPr>
            <a:endParaRPr lang="en-US" dirty="0" smtClean="0"/>
          </a:p>
          <a:p>
            <a:pPr lvl="1">
              <a:buFont typeface="Arial"/>
              <a:buChar char="•"/>
            </a:pPr>
            <a:r>
              <a:rPr lang="en-US" sz="2400" dirty="0" smtClean="0"/>
              <a:t>15,000 individual photos taken</a:t>
            </a:r>
          </a:p>
          <a:p>
            <a:pPr lvl="1">
              <a:buFont typeface="Arial"/>
              <a:buChar char="•"/>
            </a:pPr>
            <a:r>
              <a:rPr lang="en-US" sz="2400" dirty="0" smtClean="0"/>
              <a:t>40 users</a:t>
            </a:r>
          </a:p>
          <a:p>
            <a:pPr lvl="1">
              <a:buFont typeface="Arial"/>
              <a:buChar char="•"/>
            </a:pPr>
            <a:r>
              <a:rPr lang="en-US" sz="2400" dirty="0" smtClean="0"/>
              <a:t>4 watermarked images per </a:t>
            </a:r>
            <a:r>
              <a:rPr lang="en-US" sz="2400" dirty="0" smtClean="0"/>
              <a:t>master</a:t>
            </a:r>
          </a:p>
          <a:p>
            <a:pPr marL="274320" lvl="1" indent="0">
              <a:buNone/>
            </a:pPr>
            <a:endParaRPr lang="en-US" sz="2600" dirty="0" smtClean="0"/>
          </a:p>
          <a:p>
            <a:pPr marL="274320" lvl="1" indent="0">
              <a:buNone/>
            </a:pPr>
            <a:r>
              <a:rPr lang="en-US" sz="2600" dirty="0" smtClean="0"/>
              <a:t>=2.4 </a:t>
            </a:r>
            <a:r>
              <a:rPr lang="en-US" sz="2600" dirty="0" smtClean="0"/>
              <a:t>million watermarked photos</a:t>
            </a:r>
            <a:endParaRPr lang="en-US" sz="2600" dirty="0"/>
          </a:p>
        </p:txBody>
      </p:sp>
      <p:pic>
        <p:nvPicPr>
          <p:cNvPr id="5" name="Picture 4"/>
          <p:cNvPicPr>
            <a:picLocks noChangeAspect="1"/>
          </p:cNvPicPr>
          <p:nvPr/>
        </p:nvPicPr>
        <p:blipFill>
          <a:blip r:embed="rId3"/>
          <a:stretch>
            <a:fillRect/>
          </a:stretch>
        </p:blipFill>
        <p:spPr>
          <a:xfrm>
            <a:off x="457200" y="1600200"/>
            <a:ext cx="2515497" cy="4946519"/>
          </a:xfrm>
          <a:prstGeom prst="rect">
            <a:avLst/>
          </a:prstGeom>
        </p:spPr>
      </p:pic>
    </p:spTree>
    <p:extLst>
      <p:ext uri="{BB962C8B-B14F-4D97-AF65-F5344CB8AC3E}">
        <p14:creationId xmlns:p14="http://schemas.microsoft.com/office/powerpoint/2010/main" val="303787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4134960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30248</TotalTime>
  <Words>134</Words>
  <Application>Microsoft Macintosh PowerPoint</Application>
  <PresentationFormat>On-screen Show (4:3)</PresentationFormat>
  <Paragraphs>28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Clarity</vt:lpstr>
      <vt:lpstr>PowerPoint Presentation</vt:lpstr>
      <vt:lpstr>About the Speaker: Alex LoVerde </vt:lpstr>
      <vt:lpstr>Leveraging cloud for content protection</vt:lpstr>
      <vt:lpstr>Physical Continuity Binder</vt:lpstr>
      <vt:lpstr>Advancing Content Protection</vt:lpstr>
      <vt:lpstr>Leveraging Cloud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Wymsee Inc. </dc:title>
  <dc:creator>Emmanuelle Stahler</dc:creator>
  <cp:lastModifiedBy>Alex LoVerde</cp:lastModifiedBy>
  <cp:revision>1459</cp:revision>
  <cp:lastPrinted>2015-08-17T17:37:05Z</cp:lastPrinted>
  <dcterms:created xsi:type="dcterms:W3CDTF">2015-08-05T15:27:56Z</dcterms:created>
  <dcterms:modified xsi:type="dcterms:W3CDTF">2017-02-22T00:22:49Z</dcterms:modified>
</cp:coreProperties>
</file>