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1" r:id="rId4"/>
  </p:sldMasterIdLst>
  <p:notesMasterIdLst>
    <p:notesMasterId r:id="rId13"/>
  </p:notesMasterIdLst>
  <p:sldIdLst>
    <p:sldId id="271" r:id="rId5"/>
    <p:sldId id="300" r:id="rId6"/>
    <p:sldId id="304" r:id="rId7"/>
    <p:sldId id="306" r:id="rId8"/>
    <p:sldId id="305" r:id="rId9"/>
    <p:sldId id="301" r:id="rId10"/>
    <p:sldId id="303" r:id="rId11"/>
    <p:sldId id="307" r:id="rId12"/>
  </p:sldIdLst>
  <p:sldSz cx="14630400" cy="8229600"/>
  <p:notesSz cx="6858000" cy="9144000"/>
  <p:defaultTextStyle>
    <a:defPPr>
      <a:defRPr lang="en-US"/>
    </a:defPPr>
    <a:lvl1pPr algn="l" defTabSz="1304925" rtl="0" fontAlgn="base">
      <a:spcBef>
        <a:spcPct val="0"/>
      </a:spcBef>
      <a:spcAft>
        <a:spcPct val="0"/>
      </a:spcAft>
      <a:defRPr sz="2600" kern="1200">
        <a:solidFill>
          <a:schemeClr val="tx1"/>
        </a:solidFill>
        <a:latin typeface="Arial" charset="0"/>
        <a:ea typeface="+mn-ea"/>
        <a:cs typeface="+mn-cs"/>
      </a:defRPr>
    </a:lvl1pPr>
    <a:lvl2pPr marL="652462" indent="-195262" algn="l" defTabSz="1304925" rtl="0" fontAlgn="base">
      <a:spcBef>
        <a:spcPct val="0"/>
      </a:spcBef>
      <a:spcAft>
        <a:spcPct val="0"/>
      </a:spcAft>
      <a:defRPr sz="2600" kern="1200">
        <a:solidFill>
          <a:schemeClr val="tx1"/>
        </a:solidFill>
        <a:latin typeface="Arial" charset="0"/>
        <a:ea typeface="+mn-ea"/>
        <a:cs typeface="+mn-cs"/>
      </a:defRPr>
    </a:lvl2pPr>
    <a:lvl3pPr marL="1304925" indent="-390525" algn="l" defTabSz="1304925" rtl="0" fontAlgn="base">
      <a:spcBef>
        <a:spcPct val="0"/>
      </a:spcBef>
      <a:spcAft>
        <a:spcPct val="0"/>
      </a:spcAft>
      <a:defRPr sz="2600" kern="1200">
        <a:solidFill>
          <a:schemeClr val="tx1"/>
        </a:solidFill>
        <a:latin typeface="Arial" charset="0"/>
        <a:ea typeface="+mn-ea"/>
        <a:cs typeface="+mn-cs"/>
      </a:defRPr>
    </a:lvl3pPr>
    <a:lvl4pPr marL="1958974" indent="-587374" algn="l" defTabSz="1304925" rtl="0" fontAlgn="base">
      <a:spcBef>
        <a:spcPct val="0"/>
      </a:spcBef>
      <a:spcAft>
        <a:spcPct val="0"/>
      </a:spcAft>
      <a:defRPr sz="2600" kern="1200">
        <a:solidFill>
          <a:schemeClr val="tx1"/>
        </a:solidFill>
        <a:latin typeface="Arial" charset="0"/>
        <a:ea typeface="+mn-ea"/>
        <a:cs typeface="+mn-cs"/>
      </a:defRPr>
    </a:lvl4pPr>
    <a:lvl5pPr marL="2611438" indent="-782638" algn="l" defTabSz="1304925" rtl="0" fontAlgn="base">
      <a:spcBef>
        <a:spcPct val="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51" userDrawn="1">
          <p15:clr>
            <a:srgbClr val="A4A3A4"/>
          </p15:clr>
        </p15:guide>
        <p15:guide id="2" pos="442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C1864"/>
    <a:srgbClr val="2B2C2B"/>
    <a:srgbClr val="6E2A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0" autoAdjust="0"/>
    <p:restoredTop sz="69546" autoAdjust="0"/>
  </p:normalViewPr>
  <p:slideViewPr>
    <p:cSldViewPr snapToGrid="0" showGuides="1">
      <p:cViewPr varScale="1">
        <p:scale>
          <a:sx n="59" d="100"/>
          <a:sy n="59" d="100"/>
        </p:scale>
        <p:origin x="616" y="52"/>
      </p:cViewPr>
      <p:guideLst>
        <p:guide orient="horz" pos="2751"/>
        <p:guide pos="44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5" d="100"/>
          <a:sy n="95" d="100"/>
        </p:scale>
        <p:origin x="-424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06F68-BB87-BA41-B104-FFF1253D6519}" type="datetimeFigureOut">
              <a:rPr lang="en-US" smtClean="0"/>
              <a:t>20-Feb-17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3DD6D-321F-F940-B472-76B734016659}" type="slidenum">
              <a:rPr lang="en-US" smtClean="0"/>
              <a:t>‹#›</a:t>
            </a:fld>
            <a:endParaRPr lang="en-US"/>
          </a:p>
        </p:txBody>
      </p:sp>
    </p:spTree>
    <p:extLst>
      <p:ext uri="{BB962C8B-B14F-4D97-AF65-F5344CB8AC3E}">
        <p14:creationId xmlns:p14="http://schemas.microsoft.com/office/powerpoint/2010/main" val="12579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t>1</a:t>
            </a:fld>
            <a:endParaRPr lang="en-US"/>
          </a:p>
        </p:txBody>
      </p:sp>
    </p:spTree>
    <p:extLst>
      <p:ext uri="{BB962C8B-B14F-4D97-AF65-F5344CB8AC3E}">
        <p14:creationId xmlns:p14="http://schemas.microsoft.com/office/powerpoint/2010/main" val="167736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Last year we introduced Pro Tools Cloud Collaboration.</a:t>
            </a:r>
          </a:p>
          <a:p>
            <a:r>
              <a:rPr lang="en-GB" sz="1200" kern="1200" dirty="0">
                <a:solidFill>
                  <a:schemeClr val="tx1"/>
                </a:solidFill>
                <a:effectLst/>
                <a:latin typeface="+mn-lt"/>
                <a:ea typeface="+mn-ea"/>
                <a:cs typeface="+mn-cs"/>
              </a:rPr>
              <a:t>This allows Pro</a:t>
            </a:r>
            <a:r>
              <a:rPr lang="en-GB" sz="1200" kern="1200" baseline="0" dirty="0">
                <a:solidFill>
                  <a:schemeClr val="tx1"/>
                </a:solidFill>
                <a:effectLst/>
                <a:latin typeface="+mn-lt"/>
                <a:ea typeface="+mn-ea"/>
                <a:cs typeface="+mn-cs"/>
              </a:rPr>
              <a:t> Tools users to collaborate with other Pro Tools users who are geographically remote. P</a:t>
            </a:r>
            <a:r>
              <a:rPr lang="en-GB" sz="1200" kern="1200" dirty="0">
                <a:solidFill>
                  <a:schemeClr val="tx1"/>
                </a:solidFill>
                <a:effectLst/>
                <a:latin typeface="+mn-lt"/>
                <a:ea typeface="+mn-ea"/>
                <a:cs typeface="+mn-cs"/>
              </a:rPr>
              <a:t>reviously users had to export the session and media files to a drive, transport the</a:t>
            </a:r>
            <a:r>
              <a:rPr lang="en-GB" sz="1200" kern="1200" baseline="0" dirty="0">
                <a:solidFill>
                  <a:schemeClr val="tx1"/>
                </a:solidFill>
                <a:effectLst/>
                <a:latin typeface="+mn-lt"/>
                <a:ea typeface="+mn-ea"/>
                <a:cs typeface="+mn-cs"/>
              </a:rPr>
              <a:t> drive </a:t>
            </a:r>
            <a:r>
              <a:rPr lang="en-GB" sz="1200" kern="1200" dirty="0">
                <a:solidFill>
                  <a:schemeClr val="tx1"/>
                </a:solidFill>
                <a:effectLst/>
                <a:latin typeface="+mn-lt"/>
                <a:ea typeface="+mn-ea"/>
                <a:cs typeface="+mn-cs"/>
              </a:rPr>
              <a:t>or file transfer the content to the other user.  That user would then</a:t>
            </a:r>
            <a:r>
              <a:rPr lang="en-GB" sz="1200" kern="1200" baseline="0" dirty="0">
                <a:solidFill>
                  <a:schemeClr val="tx1"/>
                </a:solidFill>
                <a:effectLst/>
                <a:latin typeface="+mn-lt"/>
                <a:ea typeface="+mn-ea"/>
                <a:cs typeface="+mn-cs"/>
              </a:rPr>
              <a:t> copy the files to their storage and import the session</a:t>
            </a:r>
            <a:r>
              <a:rPr lang="en-GB" sz="1200" kern="1200" dirty="0">
                <a:solidFill>
                  <a:schemeClr val="tx1"/>
                </a:solidFill>
                <a:effectLst/>
                <a:latin typeface="+mn-lt"/>
                <a:ea typeface="+mn-ea"/>
                <a:cs typeface="+mn-cs"/>
              </a:rPr>
              <a:t>.  Then the reverse process would have to be done to get the contribution back for</a:t>
            </a:r>
            <a:r>
              <a:rPr lang="en-GB" sz="1200" kern="1200" baseline="0" dirty="0">
                <a:solidFill>
                  <a:schemeClr val="tx1"/>
                </a:solidFill>
                <a:effectLst/>
                <a:latin typeface="+mn-lt"/>
                <a:ea typeface="+mn-ea"/>
                <a:cs typeface="+mn-cs"/>
              </a:rPr>
              <a:t> the final mix and then add or </a:t>
            </a:r>
            <a:r>
              <a:rPr lang="en-GB" sz="1200" kern="1200" dirty="0">
                <a:solidFill>
                  <a:schemeClr val="tx1"/>
                </a:solidFill>
                <a:effectLst/>
                <a:latin typeface="+mn-lt"/>
                <a:ea typeface="+mn-ea"/>
                <a:cs typeface="+mn-cs"/>
              </a:rPr>
              <a:t>merge the changes back to the main session.  Round-trip this a few times and extend this to multiple collaborators and tracking all the changes and merges become a complex time consuming process.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is a familiar pattern and not just isolated to audio</a:t>
            </a:r>
            <a:r>
              <a:rPr lang="en-GB" sz="1200" kern="1200" baseline="0" dirty="0">
                <a:solidFill>
                  <a:schemeClr val="tx1"/>
                </a:solidFill>
                <a:effectLst/>
                <a:latin typeface="+mn-lt"/>
                <a:ea typeface="+mn-ea"/>
                <a:cs typeface="+mn-cs"/>
              </a:rPr>
              <a:t> workflows but almost every stage of the production process.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When collaboration is required, the session</a:t>
            </a:r>
            <a:r>
              <a:rPr lang="en-GB" sz="1200" kern="1200" baseline="0" dirty="0">
                <a:solidFill>
                  <a:schemeClr val="tx1"/>
                </a:solidFill>
                <a:effectLst/>
                <a:latin typeface="+mn-lt"/>
                <a:ea typeface="+mn-ea"/>
                <a:cs typeface="+mn-cs"/>
              </a:rPr>
              <a:t> owner</a:t>
            </a:r>
            <a:r>
              <a:rPr lang="en-GB" sz="1200" kern="1200" dirty="0">
                <a:solidFill>
                  <a:schemeClr val="tx1"/>
                </a:solidFill>
                <a:effectLst/>
                <a:latin typeface="+mn-lt"/>
                <a:ea typeface="+mn-ea"/>
                <a:cs typeface="+mn-cs"/>
              </a:rPr>
              <a:t> creates a cloud</a:t>
            </a:r>
            <a:r>
              <a:rPr lang="en-GB" sz="1200" kern="1200" baseline="0" dirty="0">
                <a:solidFill>
                  <a:schemeClr val="tx1"/>
                </a:solidFill>
                <a:effectLst/>
                <a:latin typeface="+mn-lt"/>
                <a:ea typeface="+mn-ea"/>
                <a:cs typeface="+mn-cs"/>
              </a:rPr>
              <a:t> hosted</a:t>
            </a:r>
            <a:r>
              <a:rPr lang="en-GB" sz="1200" kern="1200" dirty="0">
                <a:solidFill>
                  <a:schemeClr val="tx1"/>
                </a:solidFill>
                <a:effectLst/>
                <a:latin typeface="+mn-lt"/>
                <a:ea typeface="+mn-ea"/>
                <a:cs typeface="+mn-cs"/>
              </a:rPr>
              <a:t> ‘project’ and specifies which tracks to share</a:t>
            </a:r>
            <a:r>
              <a:rPr lang="en-GB" sz="1200" kern="1200" baseline="0" dirty="0">
                <a:solidFill>
                  <a:schemeClr val="tx1"/>
                </a:solidFill>
                <a:effectLst/>
                <a:latin typeface="+mn-lt"/>
                <a:ea typeface="+mn-ea"/>
                <a:cs typeface="+mn-cs"/>
              </a:rPr>
              <a:t> and invites those within his artist community to participate.  Behind the scenes the track media and settings are securely copied to cloud storage, hidden from users.  </a:t>
            </a:r>
            <a:r>
              <a:rPr lang="en-GB" sz="1200" kern="1200" dirty="0">
                <a:solidFill>
                  <a:schemeClr val="tx1"/>
                </a:solidFill>
                <a:effectLst/>
                <a:latin typeface="+mn-lt"/>
                <a:ea typeface="+mn-ea"/>
                <a:cs typeface="+mn-cs"/>
              </a:rPr>
              <a:t>Invited collaborators instantly see the request and on acceptance, the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relevant project metadata and files are synced to their local project cache.  Other parties see the same information, tracks, mixes and settings.  Any adjustments, additions or manipulations are kept in sync and history tracked with granular control of</a:t>
            </a:r>
            <a:r>
              <a:rPr lang="en-GB" sz="1200" kern="1200" baseline="0" dirty="0">
                <a:solidFill>
                  <a:schemeClr val="tx1"/>
                </a:solidFill>
                <a:effectLst/>
                <a:latin typeface="+mn-lt"/>
                <a:ea typeface="+mn-ea"/>
                <a:cs typeface="+mn-cs"/>
              </a:rPr>
              <a:t> which tracks are updated</a:t>
            </a:r>
            <a:r>
              <a:rPr lang="en-GB" sz="1200" kern="1200" dirty="0">
                <a:solidFill>
                  <a:schemeClr val="tx1"/>
                </a:solidFill>
                <a:effectLst/>
                <a:latin typeface="+mn-lt"/>
                <a:ea typeface="+mn-ea"/>
                <a:cs typeface="+mn-cs"/>
              </a:rPr>
              <a:t>.  Users take advantage of in-built instant messaging to communicate with others in real time.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What nobody sees, or performs, are manual file exports or imports, no '</a:t>
            </a:r>
            <a:r>
              <a:rPr lang="en-GB" sz="1200" kern="1200" dirty="0" err="1">
                <a:solidFill>
                  <a:schemeClr val="tx1"/>
                </a:solidFill>
                <a:effectLst/>
                <a:latin typeface="+mn-lt"/>
                <a:ea typeface="+mn-ea"/>
                <a:cs typeface="+mn-cs"/>
              </a:rPr>
              <a:t>dropbox</a:t>
            </a:r>
            <a:r>
              <a:rPr lang="en-GB" sz="1200" kern="1200" dirty="0">
                <a:solidFill>
                  <a:schemeClr val="tx1"/>
                </a:solidFill>
                <a:effectLst/>
                <a:latin typeface="+mn-lt"/>
                <a:ea typeface="+mn-ea"/>
                <a:cs typeface="+mn-cs"/>
              </a:rPr>
              <a:t>' and when needed the user needs</a:t>
            </a:r>
            <a:r>
              <a:rPr lang="en-GB" sz="1200" kern="1200" baseline="0" dirty="0">
                <a:solidFill>
                  <a:schemeClr val="tx1"/>
                </a:solidFill>
                <a:effectLst/>
                <a:latin typeface="+mn-lt"/>
                <a:ea typeface="+mn-ea"/>
                <a:cs typeface="+mn-cs"/>
              </a:rPr>
              <a:t> to work offline they can.</a:t>
            </a:r>
            <a:r>
              <a:rPr lang="en-GB" sz="1200" kern="1200" dirty="0">
                <a:solidFill>
                  <a:schemeClr val="tx1"/>
                </a:solidFill>
                <a:effectLst/>
                <a:latin typeface="+mn-lt"/>
                <a:ea typeface="+mn-ea"/>
                <a:cs typeface="+mn-cs"/>
              </a:rPr>
              <a:t> Once they have added their contribution then when next connected they can sync the changes with the cloud hosted project, with automatic notification of changes</a:t>
            </a:r>
            <a:r>
              <a:rPr lang="en-GB" sz="1200" kern="1200" baseline="0" dirty="0">
                <a:solidFill>
                  <a:schemeClr val="tx1"/>
                </a:solidFill>
                <a:effectLst/>
                <a:latin typeface="+mn-lt"/>
                <a:ea typeface="+mn-ea"/>
                <a:cs typeface="+mn-cs"/>
              </a:rPr>
              <a:t> to other project collaborators.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t>2</a:t>
            </a:fld>
            <a:endParaRPr lang="en-US"/>
          </a:p>
        </p:txBody>
      </p:sp>
    </p:spTree>
    <p:extLst>
      <p:ext uri="{BB962C8B-B14F-4D97-AF65-F5344CB8AC3E}">
        <p14:creationId xmlns:p14="http://schemas.microsoft.com/office/powerpoint/2010/main" val="14879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Users typically make extensive use of outboard surfaces and interfaces</a:t>
            </a:r>
            <a:r>
              <a:rPr lang="en-GB" sz="1200" kern="1200" baseline="0" dirty="0">
                <a:solidFill>
                  <a:schemeClr val="tx1"/>
                </a:solidFill>
                <a:effectLst/>
                <a:latin typeface="+mn-lt"/>
                <a:ea typeface="+mn-ea"/>
                <a:cs typeface="+mn-cs"/>
              </a:rPr>
              <a:t> as well as a plethora of real-time processing plugins and virtual instruments.</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Users</a:t>
            </a:r>
            <a:r>
              <a:rPr lang="en-GB" sz="1200" kern="1200" baseline="0" dirty="0">
                <a:solidFill>
                  <a:schemeClr val="tx1"/>
                </a:solidFill>
                <a:effectLst/>
                <a:latin typeface="+mn-lt"/>
                <a:ea typeface="+mn-ea"/>
                <a:cs typeface="+mn-cs"/>
              </a:rPr>
              <a:t> do not want to be bound to a facility, t</a:t>
            </a:r>
            <a:r>
              <a:rPr lang="en-GB" sz="1200" kern="1200" dirty="0">
                <a:solidFill>
                  <a:schemeClr val="tx1"/>
                </a:solidFill>
                <a:effectLst/>
                <a:latin typeface="+mn-lt"/>
                <a:ea typeface="+mn-ea"/>
                <a:cs typeface="+mn-cs"/>
              </a:rPr>
              <a:t>hey want to work wherever they want without the constraint of needing to be network connected.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creative</a:t>
            </a:r>
            <a:r>
              <a:rPr lang="en-US" sz="1200" kern="1200" baseline="0" dirty="0">
                <a:solidFill>
                  <a:schemeClr val="tx1"/>
                </a:solidFill>
                <a:effectLst/>
                <a:latin typeface="+mn-lt"/>
                <a:ea typeface="+mn-ea"/>
                <a:cs typeface="+mn-cs"/>
              </a:rPr>
              <a:t> process relies heavily on real-time manipulation, they want to see and hear the effect of making adjustments instantly, in real-time without lag or delay whilst they are recording or mixing.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Typically full quality resolution</a:t>
            </a:r>
            <a:r>
              <a:rPr lang="en-GB" sz="1200" kern="1200" baseline="0" dirty="0">
                <a:solidFill>
                  <a:schemeClr val="tx1"/>
                </a:solidFill>
                <a:effectLst/>
                <a:latin typeface="+mn-lt"/>
                <a:ea typeface="+mn-ea"/>
                <a:cs typeface="+mn-cs"/>
              </a:rPr>
              <a:t> audio needs to be maintained for professional use with manipulation needed down at the sample level.</a:t>
            </a:r>
          </a:p>
          <a:p>
            <a:r>
              <a:rPr lang="en-GB" sz="1200" kern="120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Is it possible to use cloud based capability to provide a meaningful contribution to the creative process, maintaining user expectation but opening out the possibility for more flexibility, efficiency and reduce friction?</a:t>
            </a: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t>3</a:t>
            </a:fld>
            <a:endParaRPr lang="en-US"/>
          </a:p>
        </p:txBody>
      </p:sp>
    </p:spTree>
    <p:extLst>
      <p:ext uri="{BB962C8B-B14F-4D97-AF65-F5344CB8AC3E}">
        <p14:creationId xmlns:p14="http://schemas.microsoft.com/office/powerpoint/2010/main" val="1639556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are</a:t>
            </a:r>
            <a:r>
              <a:rPr lang="en-GB" sz="1200" kern="1200" baseline="0" dirty="0">
                <a:solidFill>
                  <a:schemeClr val="tx1"/>
                </a:solidFill>
                <a:effectLst/>
                <a:latin typeface="+mn-lt"/>
                <a:ea typeface="+mn-ea"/>
                <a:cs typeface="+mn-cs"/>
              </a:rPr>
              <a:t> several challenges that cloud and virtualized environments exhibit and causes us to think differently when moving applications to the cloud.  With on-</a:t>
            </a:r>
            <a:r>
              <a:rPr lang="en-GB" sz="1200" kern="1200" baseline="0" dirty="0" err="1">
                <a:solidFill>
                  <a:schemeClr val="tx1"/>
                </a:solidFill>
                <a:effectLst/>
                <a:latin typeface="+mn-lt"/>
                <a:ea typeface="+mn-ea"/>
                <a:cs typeface="+mn-cs"/>
              </a:rPr>
              <a:t>prem</a:t>
            </a:r>
            <a:r>
              <a:rPr lang="en-GB" sz="1200" kern="1200" baseline="0" dirty="0">
                <a:solidFill>
                  <a:schemeClr val="tx1"/>
                </a:solidFill>
                <a:effectLst/>
                <a:latin typeface="+mn-lt"/>
                <a:ea typeface="+mn-ea"/>
                <a:cs typeface="+mn-cs"/>
              </a:rPr>
              <a:t> ‘bare metal’ deployments there is total control of the infrastructure, it’s scale out, configuration and management resulting in largely deterministic behaviour allowing the ability to address user expectation.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 a virtualized or cloud environment, especially where there may be the expectation of access over the public internet, there is little visibility as well as ability to control both the virtual or physical environment.  This is largely managed by the provider and therefore we need to take this constraint into account when deciding what applications or services can be migrated to the cloud.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As a consequence additional problems around networking and connectivity arise:</a:t>
            </a:r>
          </a:p>
          <a:p>
            <a:endParaRPr lang="en-US" sz="1200" kern="1200" baseline="0" dirty="0">
              <a:solidFill>
                <a:schemeClr val="tx1"/>
              </a:solidFill>
              <a:effectLst/>
              <a:latin typeface="+mn-lt"/>
              <a:ea typeface="+mn-ea"/>
              <a:cs typeface="+mn-cs"/>
            </a:endParaRPr>
          </a:p>
          <a:p>
            <a:pPr marL="171450" indent="-171450">
              <a:buFontTx/>
              <a:buChar char="-"/>
            </a:pPr>
            <a:r>
              <a:rPr lang="en-US" sz="1200" kern="1200" baseline="0" dirty="0">
                <a:solidFill>
                  <a:schemeClr val="tx1"/>
                </a:solidFill>
                <a:effectLst/>
                <a:latin typeface="+mn-lt"/>
                <a:ea typeface="+mn-ea"/>
                <a:cs typeface="+mn-cs"/>
              </a:rPr>
              <a:t>Additional bandwidth, latency and jitter between VM’s on the same host, between hosts and other regions as applications exhibit more distributed characteristics.</a:t>
            </a:r>
          </a:p>
          <a:p>
            <a:pPr marL="171450" indent="-171450">
              <a:buFontTx/>
              <a:buChar char="-"/>
            </a:pPr>
            <a:r>
              <a:rPr lang="en-US" sz="1200" kern="1200" baseline="0" dirty="0">
                <a:solidFill>
                  <a:schemeClr val="tx1"/>
                </a:solidFill>
                <a:effectLst/>
                <a:latin typeface="+mn-lt"/>
                <a:ea typeface="+mn-ea"/>
                <a:cs typeface="+mn-cs"/>
              </a:rPr>
              <a:t>Underlying physical infrastructure is shared and demands on resource may vary depending on the processing needs of the various VM’s on the same host.</a:t>
            </a:r>
          </a:p>
          <a:p>
            <a:pPr marL="171450" indent="-171450">
              <a:buFontTx/>
              <a:buChar char="-"/>
            </a:pPr>
            <a:r>
              <a:rPr lang="en-US" sz="1200" kern="1200" baseline="0" dirty="0">
                <a:solidFill>
                  <a:schemeClr val="tx1"/>
                </a:solidFill>
                <a:effectLst/>
                <a:latin typeface="+mn-lt"/>
                <a:ea typeface="+mn-ea"/>
                <a:cs typeface="+mn-cs"/>
              </a:rPr>
              <a:t>Cloud providers make assurances based on uptime, not generally on performance and in order to meet the SLA may relocate VM’s depending on the options chosen by the consumer when initially provisioning the resource.  The result is network performance variability.</a:t>
            </a:r>
            <a:endParaRPr lang="en-GB" sz="1200" kern="1200" baseline="0" dirty="0">
              <a:solidFill>
                <a:schemeClr val="tx1"/>
              </a:solidFill>
              <a:effectLst/>
              <a:latin typeface="+mn-lt"/>
              <a:ea typeface="+mn-ea"/>
              <a:cs typeface="+mn-cs"/>
            </a:endParaRPr>
          </a:p>
          <a:p>
            <a:endParaRPr lang="en-GB" sz="1200" kern="1200" dirty="0">
              <a:solidFill>
                <a:srgbClr val="FF0000"/>
              </a:solidFill>
              <a:effectLst/>
              <a:latin typeface="+mn-lt"/>
              <a:ea typeface="+mn-ea"/>
              <a:cs typeface="+mn-cs"/>
            </a:endParaRPr>
          </a:p>
          <a:p>
            <a:r>
              <a:rPr lang="en-US" sz="1200" kern="1200" dirty="0">
                <a:solidFill>
                  <a:srgbClr val="FF0000"/>
                </a:solidFill>
                <a:effectLst/>
                <a:latin typeface="+mn-lt"/>
                <a:ea typeface="+mn-ea"/>
                <a:cs typeface="+mn-cs"/>
              </a:rPr>
              <a:t>The result is that network</a:t>
            </a:r>
            <a:r>
              <a:rPr lang="en-US" sz="1200" kern="1200" baseline="0" dirty="0">
                <a:solidFill>
                  <a:srgbClr val="FF0000"/>
                </a:solidFill>
                <a:effectLst/>
                <a:latin typeface="+mn-lt"/>
                <a:ea typeface="+mn-ea"/>
                <a:cs typeface="+mn-cs"/>
              </a:rPr>
              <a:t> variability around bandwidth, latency and jitter is more complex to deal with.  For some application types this does not present a problem but for certain cases such as Pro Tools this creates difficulties where users have expectations around response and use.   </a:t>
            </a:r>
            <a:r>
              <a:rPr lang="en-US" sz="1200" kern="1200" dirty="0">
                <a:solidFill>
                  <a:srgbClr val="FF0000"/>
                </a:solidFill>
                <a:effectLst/>
                <a:latin typeface="+mn-lt"/>
                <a:ea typeface="+mn-ea"/>
                <a:cs typeface="+mn-cs"/>
              </a:rPr>
              <a:t>This</a:t>
            </a:r>
            <a:r>
              <a:rPr lang="en-US" sz="1200" kern="1200" baseline="0" dirty="0">
                <a:solidFill>
                  <a:srgbClr val="FF0000"/>
                </a:solidFill>
                <a:effectLst/>
                <a:latin typeface="+mn-lt"/>
                <a:ea typeface="+mn-ea"/>
                <a:cs typeface="+mn-cs"/>
              </a:rPr>
              <a:t> means that a pure ‘lift and shift’ or ‘cloud compatible’ approach would be problematic at this time.</a:t>
            </a:r>
            <a:endParaRPr lang="en-GB" sz="1200" kern="1200" dirty="0">
              <a:solidFill>
                <a:srgbClr val="FF0000"/>
              </a:solidFill>
              <a:effectLst/>
              <a:latin typeface="+mn-lt"/>
              <a:ea typeface="+mn-ea"/>
              <a:cs typeface="+mn-cs"/>
            </a:endParaRPr>
          </a:p>
          <a:p>
            <a:endParaRPr lang="en-GB" sz="1200" kern="1200" dirty="0">
              <a:solidFill>
                <a:srgbClr val="FF0000"/>
              </a:solidFill>
              <a:effectLst/>
              <a:latin typeface="+mn-lt"/>
              <a:ea typeface="+mn-ea"/>
              <a:cs typeface="+mn-cs"/>
            </a:endParaRPr>
          </a:p>
          <a:p>
            <a:r>
              <a:rPr lang="en-GB" sz="1200" kern="1200" dirty="0">
                <a:solidFill>
                  <a:srgbClr val="FF0000"/>
                </a:solidFill>
                <a:effectLst/>
                <a:latin typeface="+mn-lt"/>
                <a:ea typeface="+mn-ea"/>
                <a:cs typeface="+mn-cs"/>
              </a:rPr>
              <a:t>We took the view that the client would have to remain as a local application</a:t>
            </a:r>
            <a:r>
              <a:rPr lang="en-GB" sz="1200" kern="1200" baseline="0" dirty="0">
                <a:solidFill>
                  <a:srgbClr val="FF0000"/>
                </a:solidFill>
                <a:effectLst/>
                <a:latin typeface="+mn-lt"/>
                <a:ea typeface="+mn-ea"/>
                <a:cs typeface="+mn-cs"/>
              </a:rPr>
              <a:t>.</a:t>
            </a:r>
          </a:p>
          <a:p>
            <a:r>
              <a:rPr lang="en-GB" sz="1200" kern="1200" baseline="0" dirty="0">
                <a:solidFill>
                  <a:srgbClr val="FF0000"/>
                </a:solidFill>
                <a:effectLst/>
                <a:latin typeface="+mn-lt"/>
                <a:ea typeface="+mn-ea"/>
                <a:cs typeface="+mn-cs"/>
              </a:rPr>
              <a:t>Audio files and data are relatively small compared to video, and therefore transfers across the cloud provider network backbone could be fast.  As long as the upload/download could be accommodated, we could exploit content delivery networks CDN’s to localise the media files to the closest endpoints to the end users very quickly.  We don’t need constant sync as only changes need to be propagated and many of these are metadata.</a:t>
            </a:r>
          </a:p>
        </p:txBody>
      </p:sp>
      <p:sp>
        <p:nvSpPr>
          <p:cNvPr id="4" name="Slide Number Placeholder 3"/>
          <p:cNvSpPr>
            <a:spLocks noGrp="1"/>
          </p:cNvSpPr>
          <p:nvPr>
            <p:ph type="sldNum" sz="quarter" idx="10"/>
          </p:nvPr>
        </p:nvSpPr>
        <p:spPr/>
        <p:txBody>
          <a:bodyPr/>
          <a:lstStyle/>
          <a:p>
            <a:fld id="{4413DD6D-321F-F940-B472-76B734016659}" type="slidenum">
              <a:rPr lang="en-US" smtClean="0"/>
              <a:t>4</a:t>
            </a:fld>
            <a:endParaRPr lang="en-US"/>
          </a:p>
        </p:txBody>
      </p:sp>
    </p:spTree>
    <p:extLst>
      <p:ext uri="{BB962C8B-B14F-4D97-AF65-F5344CB8AC3E}">
        <p14:creationId xmlns:p14="http://schemas.microsoft.com/office/powerpoint/2010/main" val="279846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File transfer mechanisms like FTP degrade dramatically over high latency WAN connections.  The Avid Transport Service is used for managing transfers and performs lossless audio data compression yielding file payload reduction of up to 70%.</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 transfers</a:t>
            </a:r>
            <a:r>
              <a:rPr lang="en-GB" sz="1200" kern="1200" baseline="0" dirty="0">
                <a:solidFill>
                  <a:schemeClr val="tx1"/>
                </a:solidFill>
                <a:effectLst/>
                <a:latin typeface="+mn-lt"/>
                <a:ea typeface="+mn-ea"/>
                <a:cs typeface="+mn-cs"/>
              </a:rPr>
              <a:t> are encrypted and no media or project files are directly accessible to collaborators.   Interaction is always in-app and users authenticated.  Local caches get deleted when the collaborator is removed from a project.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collaboration services have to be highly scalable, since the service went live middle of last year there has been a steadily increasing number of simultaneous collaboration sessions.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t>5</a:t>
            </a:fld>
            <a:endParaRPr lang="en-US"/>
          </a:p>
        </p:txBody>
      </p:sp>
    </p:spTree>
    <p:extLst>
      <p:ext uri="{BB962C8B-B14F-4D97-AF65-F5344CB8AC3E}">
        <p14:creationId xmlns:p14="http://schemas.microsoft.com/office/powerpoint/2010/main" val="853789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we built was the Avid </a:t>
            </a:r>
            <a:r>
              <a:rPr lang="en-GB" sz="1200" kern="1200" dirty="0" err="1">
                <a:solidFill>
                  <a:schemeClr val="tx1"/>
                </a:solidFill>
                <a:effectLst/>
                <a:latin typeface="+mn-lt"/>
                <a:ea typeface="+mn-ea"/>
                <a:cs typeface="+mn-cs"/>
              </a:rPr>
              <a:t>MediaCentral</a:t>
            </a:r>
            <a:r>
              <a:rPr lang="en-GB" sz="1200" kern="1200" dirty="0">
                <a:solidFill>
                  <a:schemeClr val="tx1"/>
                </a:solidFill>
                <a:effectLst/>
                <a:latin typeface="+mn-lt"/>
                <a:ea typeface="+mn-ea"/>
                <a:cs typeface="+mn-cs"/>
              </a:rPr>
              <a:t> Platform.  An integration and services framework built on a layered and </a:t>
            </a:r>
            <a:r>
              <a:rPr lang="en-GB" sz="1200" kern="1200" dirty="0" err="1">
                <a:solidFill>
                  <a:schemeClr val="tx1"/>
                </a:solidFill>
                <a:effectLst/>
                <a:latin typeface="+mn-lt"/>
                <a:ea typeface="+mn-ea"/>
                <a:cs typeface="+mn-cs"/>
              </a:rPr>
              <a:t>microservice</a:t>
            </a:r>
            <a:r>
              <a:rPr lang="en-GB" sz="1200" kern="1200" dirty="0">
                <a:solidFill>
                  <a:schemeClr val="tx1"/>
                </a:solidFill>
                <a:effectLst/>
                <a:latin typeface="+mn-lt"/>
                <a:ea typeface="+mn-ea"/>
                <a:cs typeface="+mn-cs"/>
              </a:rPr>
              <a:t> based architecture.  Into this we deployed the various services to support the </a:t>
            </a:r>
            <a:r>
              <a:rPr lang="en-GB" sz="1200" kern="1200" dirty="0" err="1">
                <a:solidFill>
                  <a:schemeClr val="tx1"/>
                </a:solidFill>
                <a:effectLst/>
                <a:latin typeface="+mn-lt"/>
                <a:ea typeface="+mn-ea"/>
                <a:cs typeface="+mn-cs"/>
              </a:rPr>
              <a:t>ProTools</a:t>
            </a:r>
            <a:r>
              <a:rPr lang="en-GB" sz="1200" kern="1200" dirty="0">
                <a:solidFill>
                  <a:schemeClr val="tx1"/>
                </a:solidFill>
                <a:effectLst/>
                <a:latin typeface="+mn-lt"/>
                <a:ea typeface="+mn-ea"/>
                <a:cs typeface="+mn-cs"/>
              </a:rPr>
              <a:t> collaboration workflows, but we also needed to accommodate change over time.  To date the same platform also supports our Sibelius and </a:t>
            </a:r>
            <a:r>
              <a:rPr lang="en-GB" sz="1200" kern="1200" dirty="0" err="1">
                <a:solidFill>
                  <a:schemeClr val="tx1"/>
                </a:solidFill>
                <a:effectLst/>
                <a:latin typeface="+mn-lt"/>
                <a:ea typeface="+mn-ea"/>
                <a:cs typeface="+mn-cs"/>
              </a:rPr>
              <a:t>Mediacomposer</a:t>
            </a:r>
            <a:r>
              <a:rPr lang="en-GB" sz="1200" kern="1200" dirty="0">
                <a:solidFill>
                  <a:schemeClr val="tx1"/>
                </a:solidFill>
                <a:effectLst/>
                <a:latin typeface="+mn-lt"/>
                <a:ea typeface="+mn-ea"/>
                <a:cs typeface="+mn-cs"/>
              </a:rPr>
              <a:t> subscription services.  The Avid </a:t>
            </a:r>
            <a:r>
              <a:rPr lang="en-GB" sz="1200" kern="1200" dirty="0" err="1">
                <a:solidFill>
                  <a:schemeClr val="tx1"/>
                </a:solidFill>
                <a:effectLst/>
                <a:latin typeface="+mn-lt"/>
                <a:ea typeface="+mn-ea"/>
                <a:cs typeface="+mn-cs"/>
              </a:rPr>
              <a:t>MediaCentral</a:t>
            </a:r>
            <a:r>
              <a:rPr lang="en-GB" sz="1200" kern="1200" dirty="0">
                <a:solidFill>
                  <a:schemeClr val="tx1"/>
                </a:solidFill>
                <a:effectLst/>
                <a:latin typeface="+mn-lt"/>
                <a:ea typeface="+mn-ea"/>
                <a:cs typeface="+mn-cs"/>
              </a:rPr>
              <a:t> platform is hosted on Amazon (AWS) public cloud.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All external clients and systems ( at the top) access the platform through a single endpoint, load balanced across several upstream servers.  Access is authenticated or rejected.  If accepted then clients and systems can access REST based (Connectivity Toolkit) API's, but only of those services that they have permissions to use.  Important to note is that these REST endpoints do not call the respective platform (Media Services) directly, they are abstracted to calls across the internal </a:t>
            </a:r>
            <a:r>
              <a:rPr lang="en-GB" sz="1200" kern="1200" dirty="0" err="1">
                <a:solidFill>
                  <a:schemeClr val="tx1"/>
                </a:solidFill>
                <a:effectLst/>
                <a:latin typeface="+mn-lt"/>
                <a:ea typeface="+mn-ea"/>
                <a:cs typeface="+mn-cs"/>
              </a:rPr>
              <a:t>MediaCentral</a:t>
            </a:r>
            <a:r>
              <a:rPr lang="en-GB" sz="1200" kern="1200" dirty="0">
                <a:solidFill>
                  <a:schemeClr val="tx1"/>
                </a:solidFill>
                <a:effectLst/>
                <a:latin typeface="+mn-lt"/>
                <a:ea typeface="+mn-ea"/>
                <a:cs typeface="+mn-cs"/>
              </a:rPr>
              <a:t> Event Bus.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event bus, built on </a:t>
            </a:r>
            <a:r>
              <a:rPr lang="en-GB" sz="1200" kern="1200" dirty="0" err="1">
                <a:solidFill>
                  <a:schemeClr val="tx1"/>
                </a:solidFill>
                <a:effectLst/>
                <a:latin typeface="+mn-lt"/>
                <a:ea typeface="+mn-ea"/>
                <a:cs typeface="+mn-cs"/>
              </a:rPr>
              <a:t>RabbitMQ</a:t>
            </a:r>
            <a:r>
              <a:rPr lang="en-GB" sz="1200" kern="1200" dirty="0">
                <a:solidFill>
                  <a:schemeClr val="tx1"/>
                </a:solidFill>
                <a:effectLst/>
                <a:latin typeface="+mn-lt"/>
                <a:ea typeface="+mn-ea"/>
                <a:cs typeface="+mn-cs"/>
              </a:rPr>
              <a:t> provides a high throughput and scalable multi-zone messaging architecture.  This abstraction allows service components to be distributed anywhere.  The client does not have knowledge or visibility of where the backend services are running which promotes scalability as well as ability</a:t>
            </a:r>
            <a:r>
              <a:rPr lang="en-GB" sz="1200" kern="1200" baseline="0" dirty="0">
                <a:solidFill>
                  <a:schemeClr val="tx1"/>
                </a:solidFill>
                <a:effectLst/>
                <a:latin typeface="+mn-lt"/>
                <a:ea typeface="+mn-ea"/>
                <a:cs typeface="+mn-cs"/>
              </a:rPr>
              <a:t> for availability and continuity</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Media Services layer provides two core capabilities.  Service packages that expose functionality from backend systems, such as Identity (Ping Identity), Accounts (</a:t>
            </a:r>
            <a:r>
              <a:rPr lang="en-GB" sz="1200" kern="1200" dirty="0" err="1">
                <a:solidFill>
                  <a:schemeClr val="tx1"/>
                </a:solidFill>
                <a:effectLst/>
                <a:latin typeface="+mn-lt"/>
                <a:ea typeface="+mn-ea"/>
                <a:cs typeface="+mn-cs"/>
              </a:rPr>
              <a:t>SalesForce</a:t>
            </a:r>
            <a:r>
              <a:rPr lang="en-GB" sz="1200" kern="1200" dirty="0">
                <a:solidFill>
                  <a:schemeClr val="tx1"/>
                </a:solidFill>
                <a:effectLst/>
                <a:latin typeface="+mn-lt"/>
                <a:ea typeface="+mn-ea"/>
                <a:cs typeface="+mn-cs"/>
              </a:rPr>
              <a:t>) and various AWS services, as well as ‘business logic’ packages that implement the required workflow choreography such as the Pro Tools collaboration, Metadata, Chat and Transform amongst others.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service packages can be built by anyone, not just Avid and provides the flexibility to integrate disparate systems, metadata and construct views that make sense for the intended target workflow.  In our example managing seamlessly the transfer and management of </a:t>
            </a:r>
            <a:r>
              <a:rPr lang="en-GB" sz="1200" kern="1200" dirty="0" err="1">
                <a:solidFill>
                  <a:schemeClr val="tx1"/>
                </a:solidFill>
                <a:effectLst/>
                <a:latin typeface="+mn-lt"/>
                <a:ea typeface="+mn-ea"/>
                <a:cs typeface="+mn-cs"/>
              </a:rPr>
              <a:t>ProTools</a:t>
            </a:r>
            <a:r>
              <a:rPr lang="en-GB" sz="1200" kern="1200" dirty="0">
                <a:solidFill>
                  <a:schemeClr val="tx1"/>
                </a:solidFill>
                <a:effectLst/>
                <a:latin typeface="+mn-lt"/>
                <a:ea typeface="+mn-ea"/>
                <a:cs typeface="+mn-cs"/>
              </a:rPr>
              <a:t> projects and </a:t>
            </a:r>
            <a:r>
              <a:rPr lang="en-GB" sz="1200" kern="1200" dirty="0" err="1">
                <a:solidFill>
                  <a:schemeClr val="tx1"/>
                </a:solidFill>
                <a:effectLst/>
                <a:latin typeface="+mn-lt"/>
                <a:ea typeface="+mn-ea"/>
                <a:cs typeface="+mn-cs"/>
              </a:rPr>
              <a:t>mediafiles</a:t>
            </a:r>
            <a:r>
              <a:rPr lang="en-GB" sz="1200" kern="1200" dirty="0">
                <a:solidFill>
                  <a:schemeClr val="tx1"/>
                </a:solidFill>
                <a:effectLst/>
                <a:latin typeface="+mn-lt"/>
                <a:ea typeface="+mn-ea"/>
                <a:cs typeface="+mn-cs"/>
              </a:rPr>
              <a:t> in the AWS cloud environment.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Lastly the Infrastructure Abstraction Layer provides the means for deploying the </a:t>
            </a:r>
            <a:r>
              <a:rPr lang="en-GB" sz="1200" kern="1200" dirty="0" err="1">
                <a:solidFill>
                  <a:schemeClr val="tx1"/>
                </a:solidFill>
                <a:effectLst/>
                <a:latin typeface="+mn-lt"/>
                <a:ea typeface="+mn-ea"/>
                <a:cs typeface="+mn-cs"/>
              </a:rPr>
              <a:t>Mediacentral</a:t>
            </a:r>
            <a:r>
              <a:rPr lang="en-GB" sz="1200" kern="1200" dirty="0">
                <a:solidFill>
                  <a:schemeClr val="tx1"/>
                </a:solidFill>
                <a:effectLst/>
                <a:latin typeface="+mn-lt"/>
                <a:ea typeface="+mn-ea"/>
                <a:cs typeface="+mn-cs"/>
              </a:rPr>
              <a:t> platform into different environments and where needed the abstraction of storage and other infrastructure resources.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MediaCentral</a:t>
            </a:r>
            <a:r>
              <a:rPr lang="en-GB" sz="1200" kern="1200" baseline="0" dirty="0">
                <a:solidFill>
                  <a:schemeClr val="tx1"/>
                </a:solidFill>
                <a:effectLst/>
                <a:latin typeface="+mn-lt"/>
                <a:ea typeface="+mn-ea"/>
                <a:cs typeface="+mn-cs"/>
              </a:rPr>
              <a:t> platform services are built on a </a:t>
            </a:r>
            <a:r>
              <a:rPr lang="en-GB" sz="1200" kern="1200" baseline="0" dirty="0" err="1">
                <a:solidFill>
                  <a:schemeClr val="tx1"/>
                </a:solidFill>
                <a:effectLst/>
                <a:latin typeface="+mn-lt"/>
                <a:ea typeface="+mn-ea"/>
                <a:cs typeface="+mn-cs"/>
              </a:rPr>
              <a:t>microservice</a:t>
            </a:r>
            <a:r>
              <a:rPr lang="en-GB" sz="1200" kern="1200" baseline="0" dirty="0">
                <a:solidFill>
                  <a:schemeClr val="tx1"/>
                </a:solidFill>
                <a:effectLst/>
                <a:latin typeface="+mn-lt"/>
                <a:ea typeface="+mn-ea"/>
                <a:cs typeface="+mn-cs"/>
              </a:rPr>
              <a:t> architecture and packaged and deployed as Docker containers, an approach that aligns well with a cloud native service provision.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a:t>
            </a:r>
            <a:r>
              <a:rPr lang="en-US" sz="1200" kern="1200" baseline="0" dirty="0" err="1">
                <a:solidFill>
                  <a:schemeClr val="tx1"/>
                </a:solidFill>
                <a:effectLst/>
                <a:latin typeface="+mn-lt"/>
                <a:ea typeface="+mn-ea"/>
                <a:cs typeface="+mn-cs"/>
              </a:rPr>
              <a:t>MediaCentral</a:t>
            </a:r>
            <a:r>
              <a:rPr lang="en-US" sz="1200" kern="1200" baseline="0" dirty="0">
                <a:solidFill>
                  <a:schemeClr val="tx1"/>
                </a:solidFill>
                <a:effectLst/>
                <a:latin typeface="+mn-lt"/>
                <a:ea typeface="+mn-ea"/>
                <a:cs typeface="+mn-cs"/>
              </a:rPr>
              <a:t> platform deployed with the </a:t>
            </a:r>
            <a:r>
              <a:rPr lang="en-US" sz="1200" kern="1200" baseline="0" dirty="0" err="1">
                <a:solidFill>
                  <a:schemeClr val="tx1"/>
                </a:solidFill>
                <a:effectLst/>
                <a:latin typeface="+mn-lt"/>
                <a:ea typeface="+mn-ea"/>
                <a:cs typeface="+mn-cs"/>
              </a:rPr>
              <a:t>ProTools</a:t>
            </a:r>
            <a:r>
              <a:rPr lang="en-US" sz="1200" kern="1200" baseline="0" dirty="0">
                <a:solidFill>
                  <a:schemeClr val="tx1"/>
                </a:solidFill>
                <a:effectLst/>
                <a:latin typeface="+mn-lt"/>
                <a:ea typeface="+mn-ea"/>
                <a:cs typeface="+mn-cs"/>
              </a:rPr>
              <a:t> Collaboration services results in a considerable improvement to the user experience and promotes use of cloud technologies in a positive and visible way to the end user thereby building confidence and opening up the potential for future workflows.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13DD6D-321F-F940-B472-76B734016659}" type="slidenum">
              <a:rPr lang="en-US" smtClean="0"/>
              <a:t>6</a:t>
            </a:fld>
            <a:endParaRPr lang="en-US"/>
          </a:p>
        </p:txBody>
      </p:sp>
    </p:spTree>
    <p:extLst>
      <p:ext uri="{BB962C8B-B14F-4D97-AF65-F5344CB8AC3E}">
        <p14:creationId xmlns:p14="http://schemas.microsoft.com/office/powerpoint/2010/main" val="85775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 continuing journey for us.  This platform pattern is seen again and again and arises as a consequence of the need for agility, scalability and easy system integration.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cloud compatible 'lift and shift' approach fails to address workflow silo's and inelegant processes with systems integration remaining problematic.   In finance, logistics and retail, use of private or public cloud capabilities and collaboration based on integration has been revolutionary, this is not about replicating the same legacy workflows but improving</a:t>
            </a:r>
            <a:r>
              <a:rPr lang="en-GB" sz="1200" kern="1200" baseline="0" dirty="0">
                <a:solidFill>
                  <a:schemeClr val="tx1"/>
                </a:solidFill>
                <a:effectLst/>
                <a:latin typeface="+mn-lt"/>
                <a:ea typeface="+mn-ea"/>
                <a:cs typeface="+mn-cs"/>
              </a:rPr>
              <a:t> the end to end experience and creating new ways of working</a:t>
            </a:r>
            <a:r>
              <a:rPr lang="en-GB" sz="1200" kern="1200" dirty="0">
                <a:solidFill>
                  <a:schemeClr val="tx1"/>
                </a:solidFill>
                <a:effectLst/>
                <a:latin typeface="+mn-lt"/>
                <a:ea typeface="+mn-ea"/>
                <a:cs typeface="+mn-cs"/>
              </a:rPr>
              <a:t>.  These trends observed in these other industries are also increasingly seen as desirable in M&amp;E and are essential for building collaborative production ecosystems that help reduce friction and costs across the complete media</a:t>
            </a:r>
            <a:r>
              <a:rPr lang="en-GB" sz="1200" kern="1200" baseline="0" dirty="0">
                <a:solidFill>
                  <a:schemeClr val="tx1"/>
                </a:solidFill>
                <a:effectLst/>
                <a:latin typeface="+mn-lt"/>
                <a:ea typeface="+mn-ea"/>
                <a:cs typeface="+mn-cs"/>
              </a:rPr>
              <a:t> value chain</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started off wanting to reduce the pain of collaboration for users of </a:t>
            </a:r>
            <a:r>
              <a:rPr lang="en-GB" sz="1200" kern="1200" dirty="0" err="1">
                <a:solidFill>
                  <a:schemeClr val="tx1"/>
                </a:solidFill>
                <a:effectLst/>
                <a:latin typeface="+mn-lt"/>
                <a:ea typeface="+mn-ea"/>
                <a:cs typeface="+mn-cs"/>
              </a:rPr>
              <a:t>ProTools</a:t>
            </a:r>
            <a:r>
              <a:rPr lang="en-GB" sz="1200" kern="1200" dirty="0">
                <a:solidFill>
                  <a:schemeClr val="tx1"/>
                </a:solidFill>
                <a:effectLst/>
                <a:latin typeface="+mn-lt"/>
                <a:ea typeface="+mn-ea"/>
                <a:cs typeface="+mn-cs"/>
              </a:rPr>
              <a:t>, a class of application where 'lift and shift' is not a clean fit and proved that by intelligently applying cloud native architectures we can promote cross application, cross vendor and cross site collaboration.  We have used the same core integration infrastructure to integrate other cloud based services such as </a:t>
            </a:r>
            <a:r>
              <a:rPr lang="en-GB" sz="1200" kern="1200" dirty="0" err="1">
                <a:solidFill>
                  <a:schemeClr val="tx1"/>
                </a:solidFill>
                <a:effectLst/>
                <a:latin typeface="+mn-lt"/>
                <a:ea typeface="+mn-ea"/>
                <a:cs typeface="+mn-cs"/>
              </a:rPr>
              <a:t>x.news</a:t>
            </a:r>
            <a:r>
              <a:rPr lang="en-GB" sz="1200" kern="1200" dirty="0">
                <a:solidFill>
                  <a:schemeClr val="tx1"/>
                </a:solidFill>
                <a:effectLst/>
                <a:latin typeface="+mn-lt"/>
                <a:ea typeface="+mn-ea"/>
                <a:cs typeface="+mn-cs"/>
              </a:rPr>
              <a:t>, burst, make.tv into our on-</a:t>
            </a:r>
            <a:r>
              <a:rPr lang="en-GB" sz="1200" kern="1200" dirty="0" err="1">
                <a:solidFill>
                  <a:schemeClr val="tx1"/>
                </a:solidFill>
                <a:effectLst/>
                <a:latin typeface="+mn-lt"/>
                <a:ea typeface="+mn-ea"/>
                <a:cs typeface="+mn-cs"/>
              </a:rPr>
              <a:t>prem</a:t>
            </a:r>
            <a:r>
              <a:rPr lang="en-GB" sz="1200" kern="1200" dirty="0">
                <a:solidFill>
                  <a:schemeClr val="tx1"/>
                </a:solidFill>
                <a:effectLst/>
                <a:latin typeface="+mn-lt"/>
                <a:ea typeface="+mn-ea"/>
                <a:cs typeface="+mn-cs"/>
              </a:rPr>
              <a:t> production environments based on the same Avid </a:t>
            </a:r>
            <a:r>
              <a:rPr lang="en-GB" sz="1200" kern="1200" dirty="0" err="1">
                <a:solidFill>
                  <a:schemeClr val="tx1"/>
                </a:solidFill>
                <a:effectLst/>
                <a:latin typeface="+mn-lt"/>
                <a:ea typeface="+mn-ea"/>
                <a:cs typeface="+mn-cs"/>
              </a:rPr>
              <a:t>MediaCentral</a:t>
            </a:r>
            <a:r>
              <a:rPr lang="en-GB" sz="1200" kern="1200" dirty="0">
                <a:solidFill>
                  <a:schemeClr val="tx1"/>
                </a:solidFill>
                <a:effectLst/>
                <a:latin typeface="+mn-lt"/>
                <a:ea typeface="+mn-ea"/>
                <a:cs typeface="+mn-cs"/>
              </a:rPr>
              <a:t> platform, bridging the cloud and on-</a:t>
            </a:r>
            <a:r>
              <a:rPr lang="en-GB" sz="1200" kern="1200" dirty="0" err="1">
                <a:solidFill>
                  <a:schemeClr val="tx1"/>
                </a:solidFill>
                <a:effectLst/>
                <a:latin typeface="+mn-lt"/>
                <a:ea typeface="+mn-ea"/>
                <a:cs typeface="+mn-cs"/>
              </a:rPr>
              <a:t>prem</a:t>
            </a:r>
            <a:r>
              <a:rPr lang="en-GB" sz="1200" kern="1200" dirty="0">
                <a:solidFill>
                  <a:schemeClr val="tx1"/>
                </a:solidFill>
                <a:effectLst/>
                <a:latin typeface="+mn-lt"/>
                <a:ea typeface="+mn-ea"/>
                <a:cs typeface="+mn-cs"/>
              </a:rPr>
              <a:t> worlds.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Thank you for your time.</a:t>
            </a: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t>7</a:t>
            </a:fld>
            <a:endParaRPr lang="en-US"/>
          </a:p>
        </p:txBody>
      </p:sp>
    </p:spTree>
    <p:extLst>
      <p:ext uri="{BB962C8B-B14F-4D97-AF65-F5344CB8AC3E}">
        <p14:creationId xmlns:p14="http://schemas.microsoft.com/office/powerpoint/2010/main" val="117319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summary:</a:t>
            </a:r>
          </a:p>
          <a:p>
            <a:endParaRPr lang="en-US" sz="1200" kern="1200" dirty="0">
              <a:solidFill>
                <a:schemeClr val="tx1"/>
              </a:solidFill>
              <a:effectLst/>
              <a:latin typeface="+mn-lt"/>
              <a:ea typeface="+mn-ea"/>
              <a:cs typeface="+mn-cs"/>
            </a:endParaRPr>
          </a:p>
          <a:p>
            <a:pPr marL="171450" indent="-171450">
              <a:buFontTx/>
              <a:buChar char="-"/>
            </a:pPr>
            <a:r>
              <a:rPr lang="en-US" sz="1200" kern="1200" baseline="0" dirty="0">
                <a:solidFill>
                  <a:schemeClr val="tx1"/>
                </a:solidFill>
                <a:effectLst/>
                <a:latin typeface="+mn-lt"/>
                <a:ea typeface="+mn-ea"/>
                <a:cs typeface="+mn-cs"/>
              </a:rPr>
              <a:t>Not all use cases translate well to cloud in a lift and shift manner</a:t>
            </a:r>
          </a:p>
          <a:p>
            <a:pPr marL="171450" indent="-171450">
              <a:buFontTx/>
              <a:buChar char="-"/>
            </a:pPr>
            <a:r>
              <a:rPr lang="en-US" sz="1200" kern="1200" baseline="0" dirty="0">
                <a:solidFill>
                  <a:schemeClr val="tx1"/>
                </a:solidFill>
                <a:effectLst/>
                <a:latin typeface="+mn-lt"/>
                <a:ea typeface="+mn-ea"/>
                <a:cs typeface="+mn-cs"/>
              </a:rPr>
              <a:t>Exploit cloud native services to enhance application functionality and collaboration</a:t>
            </a:r>
          </a:p>
          <a:p>
            <a:pPr marL="171450" indent="-171450">
              <a:buFontTx/>
              <a:buChar char="-"/>
            </a:pPr>
            <a:r>
              <a:rPr lang="en-US" sz="1200" kern="1200" baseline="0" dirty="0">
                <a:solidFill>
                  <a:schemeClr val="tx1"/>
                </a:solidFill>
                <a:effectLst/>
                <a:latin typeface="+mn-lt"/>
                <a:ea typeface="+mn-ea"/>
                <a:cs typeface="+mn-cs"/>
              </a:rPr>
              <a:t>Don’t replicate on-</a:t>
            </a:r>
            <a:r>
              <a:rPr lang="en-US" sz="1200" kern="1200" baseline="0" dirty="0" err="1">
                <a:solidFill>
                  <a:schemeClr val="tx1"/>
                </a:solidFill>
                <a:effectLst/>
                <a:latin typeface="+mn-lt"/>
                <a:ea typeface="+mn-ea"/>
                <a:cs typeface="+mn-cs"/>
              </a:rPr>
              <a:t>prem</a:t>
            </a:r>
            <a:r>
              <a:rPr lang="en-US" sz="1200" kern="1200" baseline="0" dirty="0">
                <a:solidFill>
                  <a:schemeClr val="tx1"/>
                </a:solidFill>
                <a:effectLst/>
                <a:latin typeface="+mn-lt"/>
                <a:ea typeface="+mn-ea"/>
                <a:cs typeface="+mn-cs"/>
              </a:rPr>
              <a:t> silo’s – you will still need to integrate them</a:t>
            </a:r>
          </a:p>
          <a:p>
            <a:pPr marL="171450" indent="-171450">
              <a:buFontTx/>
              <a:buChar char="-"/>
            </a:pPr>
            <a:r>
              <a:rPr lang="en-US" sz="1200" kern="1200" baseline="0" dirty="0">
                <a:solidFill>
                  <a:schemeClr val="tx1"/>
                </a:solidFill>
                <a:effectLst/>
                <a:latin typeface="+mn-lt"/>
                <a:ea typeface="+mn-ea"/>
                <a:cs typeface="+mn-cs"/>
              </a:rPr>
              <a:t>Use Platform paradigm – it is successful and used by others.  It is the pattern that is emergent for cloud based integration.</a:t>
            </a:r>
          </a:p>
          <a:p>
            <a:pPr marL="171450" indent="-171450">
              <a:buFontTx/>
              <a:buChar char="-"/>
            </a:pPr>
            <a:r>
              <a:rPr lang="en-US" sz="1200" kern="1200" baseline="0" dirty="0">
                <a:solidFill>
                  <a:schemeClr val="tx1"/>
                </a:solidFill>
                <a:effectLst/>
                <a:latin typeface="+mn-lt"/>
                <a:ea typeface="+mn-ea"/>
                <a:cs typeface="+mn-cs"/>
              </a:rPr>
              <a:t>We are ready, if you use </a:t>
            </a:r>
            <a:r>
              <a:rPr lang="en-US" sz="1200" kern="1200" baseline="0" dirty="0" err="1">
                <a:solidFill>
                  <a:schemeClr val="tx1"/>
                </a:solidFill>
                <a:effectLst/>
                <a:latin typeface="+mn-lt"/>
                <a:ea typeface="+mn-ea"/>
                <a:cs typeface="+mn-cs"/>
              </a:rPr>
              <a:t>MediaCentral</a:t>
            </a:r>
            <a:r>
              <a:rPr lang="en-US" sz="1200" kern="1200" baseline="0" dirty="0">
                <a:solidFill>
                  <a:schemeClr val="tx1"/>
                </a:solidFill>
                <a:effectLst/>
                <a:latin typeface="+mn-lt"/>
                <a:ea typeface="+mn-ea"/>
                <a:cs typeface="+mn-cs"/>
              </a:rPr>
              <a:t> UX, or </a:t>
            </a:r>
            <a:r>
              <a:rPr lang="en-US" sz="1200" kern="1200" baseline="0" dirty="0" err="1">
                <a:solidFill>
                  <a:schemeClr val="tx1"/>
                </a:solidFill>
                <a:effectLst/>
                <a:latin typeface="+mn-lt"/>
                <a:ea typeface="+mn-ea"/>
                <a:cs typeface="+mn-cs"/>
              </a:rPr>
              <a:t>Mediacomposer</a:t>
            </a:r>
            <a:r>
              <a:rPr lang="en-US" sz="1200" kern="1200" baseline="0" dirty="0">
                <a:solidFill>
                  <a:schemeClr val="tx1"/>
                </a:solidFill>
                <a:effectLst/>
                <a:latin typeface="+mn-lt"/>
                <a:ea typeface="+mn-ea"/>
                <a:cs typeface="+mn-cs"/>
              </a:rPr>
              <a:t> remotely using the cloud option, or any of the Avid Mobile apps, then you already are using the </a:t>
            </a:r>
            <a:r>
              <a:rPr lang="en-US" sz="1200" kern="1200" baseline="0" dirty="0" err="1">
                <a:solidFill>
                  <a:schemeClr val="tx1"/>
                </a:solidFill>
                <a:effectLst/>
                <a:latin typeface="+mn-lt"/>
                <a:ea typeface="+mn-ea"/>
                <a:cs typeface="+mn-cs"/>
              </a:rPr>
              <a:t>MediaCentral</a:t>
            </a:r>
            <a:r>
              <a:rPr lang="en-US" sz="1200" kern="1200" baseline="0" dirty="0">
                <a:solidFill>
                  <a:schemeClr val="tx1"/>
                </a:solidFill>
                <a:effectLst/>
                <a:latin typeface="+mn-lt"/>
                <a:ea typeface="+mn-ea"/>
                <a:cs typeface="+mn-cs"/>
              </a:rPr>
              <a:t> platform.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Thank you for your time.</a:t>
            </a: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t>8</a:t>
            </a:fld>
            <a:endParaRPr lang="en-US"/>
          </a:p>
        </p:txBody>
      </p:sp>
    </p:spTree>
    <p:extLst>
      <p:ext uri="{BB962C8B-B14F-4D97-AF65-F5344CB8AC3E}">
        <p14:creationId xmlns:p14="http://schemas.microsoft.com/office/powerpoint/2010/main" val="3401640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 Broadcast 1">
    <p:bg>
      <p:bgPr>
        <a:solidFill>
          <a:schemeClr val="bg1"/>
        </a:solidFill>
        <a:effectLst/>
      </p:bgPr>
    </p:bg>
    <p:spTree>
      <p:nvGrpSpPr>
        <p:cNvPr id="1" name=""/>
        <p:cNvGrpSpPr/>
        <p:nvPr/>
      </p:nvGrpSpPr>
      <p:grpSpPr>
        <a:xfrm>
          <a:off x="0" y="0"/>
          <a:ext cx="0" cy="0"/>
          <a:chOff x="0" y="0"/>
          <a:chExt cx="0" cy="0"/>
        </a:xfrm>
      </p:grpSpPr>
      <p:pic>
        <p:nvPicPr>
          <p:cNvPr id="12" name="Picture 11" descr="ios-s3.jpg"/>
          <p:cNvPicPr>
            <a:picLocks noChangeAspect="1"/>
          </p:cNvPicPr>
          <p:nvPr userDrawn="1"/>
        </p:nvPicPr>
        <p:blipFill rotWithShape="1">
          <a:blip r:embed="rId2">
            <a:extLst>
              <a:ext uri="{28A0092B-C50C-407E-A947-70E740481C1C}">
                <a14:useLocalDpi xmlns:a14="http://schemas.microsoft.com/office/drawing/2010/main" val="0"/>
              </a:ext>
            </a:extLst>
          </a:blip>
          <a:srcRect t="2" b="22912"/>
          <a:stretch/>
        </p:blipFill>
        <p:spPr>
          <a:xfrm>
            <a:off x="0" y="1652485"/>
            <a:ext cx="14630400" cy="3720262"/>
          </a:xfrm>
          <a:prstGeom prst="rect">
            <a:avLst/>
          </a:prstGeom>
        </p:spPr>
      </p:pic>
      <p:pic>
        <p:nvPicPr>
          <p:cNvPr id="5" name="Picture 4" descr="Avid_logo_purple.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9489" y="551948"/>
            <a:ext cx="1699732" cy="512671"/>
          </a:xfrm>
          <a:prstGeom prst="rect">
            <a:avLst/>
          </a:prstGeom>
        </p:spPr>
      </p:pic>
      <p:sp>
        <p:nvSpPr>
          <p:cNvPr id="8" name="Content Placeholder 9"/>
          <p:cNvSpPr>
            <a:spLocks noGrp="1"/>
          </p:cNvSpPr>
          <p:nvPr>
            <p:ph sz="quarter" idx="10" hasCustomPrompt="1"/>
          </p:nvPr>
        </p:nvSpPr>
        <p:spPr>
          <a:xfrm>
            <a:off x="2145517" y="6842414"/>
            <a:ext cx="5294810" cy="459384"/>
          </a:xfrm>
          <a:prstGeom prst="rect">
            <a:avLst/>
          </a:prstGeom>
        </p:spPr>
        <p:txBody>
          <a:bodyPr lIns="146304" tIns="73152" rIns="146304" bIns="73152" anchor="b"/>
          <a:lstStyle>
            <a:lvl1pPr>
              <a:defRPr sz="2200">
                <a:solidFill>
                  <a:srgbClr val="000000"/>
                </a:solidFill>
                <a:latin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Presenter’s Name, Title | Date</a:t>
            </a:r>
          </a:p>
        </p:txBody>
      </p:sp>
      <p:sp>
        <p:nvSpPr>
          <p:cNvPr id="9" name="Title 5"/>
          <p:cNvSpPr>
            <a:spLocks noGrp="1"/>
          </p:cNvSpPr>
          <p:nvPr>
            <p:ph type="title" hasCustomPrompt="1"/>
          </p:nvPr>
        </p:nvSpPr>
        <p:spPr>
          <a:xfrm>
            <a:off x="2119028" y="6082990"/>
            <a:ext cx="12134126" cy="914400"/>
          </a:xfrm>
          <a:prstGeom prst="rect">
            <a:avLst/>
          </a:prstGeom>
        </p:spPr>
        <p:txBody>
          <a:bodyPr lIns="146304" tIns="73152" rIns="146304" bIns="73152" anchor="b"/>
          <a:lstStyle>
            <a:lvl1pPr algn="l">
              <a:defRPr sz="5100">
                <a:solidFill>
                  <a:srgbClr val="000000"/>
                </a:solidFill>
                <a:latin typeface="Arial"/>
              </a:defRPr>
            </a:lvl1pPr>
          </a:lstStyle>
          <a:p>
            <a:r>
              <a:rPr lang="en-US" dirty="0"/>
              <a:t>Click to edit Presentation title</a:t>
            </a:r>
          </a:p>
        </p:txBody>
      </p:sp>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b="-5074"/>
          <a:stretch/>
        </p:blipFill>
        <p:spPr>
          <a:xfrm>
            <a:off x="-2" y="1537799"/>
            <a:ext cx="14630400" cy="134507"/>
          </a:xfrm>
          <a:prstGeom prst="rect">
            <a:avLst/>
          </a:prstGeom>
        </p:spPr>
      </p:pic>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b="-5074"/>
          <a:stretch/>
        </p:blipFill>
        <p:spPr>
          <a:xfrm flipH="1">
            <a:off x="-2" y="5372746"/>
            <a:ext cx="14630400" cy="134507"/>
          </a:xfrm>
          <a:prstGeom prst="rect">
            <a:avLst/>
          </a:prstGeom>
        </p:spPr>
      </p:pic>
    </p:spTree>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ustom Layout">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5790" y="342567"/>
            <a:ext cx="12523787" cy="646318"/>
          </a:xfrm>
          <a:prstGeom prst="rect">
            <a:avLst/>
          </a:prstGeom>
        </p:spPr>
        <p:txBody>
          <a:bodyPr vert="horz" lIns="91427" tIns="45714" rIns="91427" bIns="45714"/>
          <a:lstStyle>
            <a:lvl1pPr>
              <a:defRPr sz="4000" baseline="0">
                <a:solidFill>
                  <a:srgbClr val="FFFFFF"/>
                </a:solidFill>
              </a:defRPr>
            </a:lvl1pPr>
          </a:lstStyle>
          <a:p>
            <a:pPr lvl="0"/>
            <a:r>
              <a:rPr lang="en-US" dirty="0"/>
              <a:t>Text here for headline</a:t>
            </a:r>
          </a:p>
        </p:txBody>
      </p:sp>
      <p:sp>
        <p:nvSpPr>
          <p:cNvPr id="7" name="Text Placeholder 5"/>
          <p:cNvSpPr>
            <a:spLocks noGrp="1"/>
          </p:cNvSpPr>
          <p:nvPr>
            <p:ph type="body" sz="quarter" idx="11" hasCustomPrompt="1"/>
          </p:nvPr>
        </p:nvSpPr>
        <p:spPr>
          <a:xfrm>
            <a:off x="385790" y="1524000"/>
            <a:ext cx="12523787" cy="560141"/>
          </a:xfrm>
          <a:prstGeom prst="rect">
            <a:avLst/>
          </a:prstGeom>
        </p:spPr>
        <p:txBody>
          <a:bodyPr vert="horz" lIns="91427" tIns="45714" rIns="91427" bIns="45714"/>
          <a:lstStyle>
            <a:lvl1pPr marL="0" marR="0" indent="0" algn="l" defTabSz="1304730" rtl="0" eaLnBrk="1" fontAlgn="base" latinLnBrk="0" hangingPunct="1">
              <a:lnSpc>
                <a:spcPct val="100000"/>
              </a:lnSpc>
              <a:spcBef>
                <a:spcPct val="20000"/>
              </a:spcBef>
              <a:spcAft>
                <a:spcPct val="0"/>
              </a:spcAft>
              <a:buClrTx/>
              <a:buSzTx/>
              <a:buFontTx/>
              <a:buNone/>
              <a:tabLst/>
              <a:defRPr sz="3000" baseline="0">
                <a:solidFill>
                  <a:srgbClr val="FFFFFF"/>
                </a:solidFill>
              </a:defRPr>
            </a:lvl1pPr>
          </a:lstStyle>
          <a:p>
            <a:pPr lvl="0"/>
            <a:r>
              <a:rPr lang="en-US" dirty="0"/>
              <a:t>Body copy here</a:t>
            </a:r>
          </a:p>
        </p:txBody>
      </p:sp>
      <p:sp>
        <p:nvSpPr>
          <p:cNvPr id="9" name="Right Triangle 8"/>
          <p:cNvSpPr/>
          <p:nvPr userDrawn="1"/>
        </p:nvSpPr>
        <p:spPr>
          <a:xfrm>
            <a:off x="2051" y="7604299"/>
            <a:ext cx="1118480" cy="647782"/>
          </a:xfrm>
          <a:prstGeom prst="rtTriangle">
            <a:avLst/>
          </a:prstGeom>
          <a:solidFill>
            <a:srgbClr val="4C1864"/>
          </a:solidFill>
          <a:ln>
            <a:noFill/>
          </a:ln>
        </p:spPr>
        <p:style>
          <a:lnRef idx="1">
            <a:schemeClr val="accent1"/>
          </a:lnRef>
          <a:fillRef idx="3">
            <a:schemeClr val="accent1"/>
          </a:fillRef>
          <a:effectRef idx="2">
            <a:schemeClr val="accent1"/>
          </a:effectRef>
          <a:fontRef idx="minor">
            <a:schemeClr val="lt1"/>
          </a:fontRef>
        </p:style>
        <p:txBody>
          <a:bodyPr lIns="91422" tIns="45710" rIns="91422" bIns="45710" rtlCol="0" anchor="ctr"/>
          <a:lstStyle/>
          <a:p>
            <a:pPr algn="ctr" defTabSz="274214" fontAlgn="auto">
              <a:spcBef>
                <a:spcPts val="0"/>
              </a:spcBef>
              <a:spcAft>
                <a:spcPts val="0"/>
              </a:spcAft>
            </a:pPr>
            <a:endParaRPr lang="en-US" sz="600" kern="0">
              <a:solidFill>
                <a:srgbClr val="FFFFFF"/>
              </a:solidFill>
              <a:ea typeface="Gill Sans"/>
              <a:cs typeface="Gill Sans"/>
              <a:sym typeface="Helvetica"/>
            </a:endParaRPr>
          </a:p>
        </p:txBody>
      </p:sp>
      <p:sp>
        <p:nvSpPr>
          <p:cNvPr id="10" name="TextBox 9"/>
          <p:cNvSpPr txBox="1"/>
          <p:nvPr userDrawn="1"/>
        </p:nvSpPr>
        <p:spPr>
          <a:xfrm>
            <a:off x="104583" y="7888322"/>
            <a:ext cx="685800" cy="292370"/>
          </a:xfrm>
          <a:prstGeom prst="rect">
            <a:avLst/>
          </a:prstGeom>
          <a:noFill/>
        </p:spPr>
        <p:txBody>
          <a:bodyPr lIns="91422" tIns="45710" rIns="91422" bIns="45710" anchor="ctr">
            <a:spAutoFit/>
          </a:bodyPr>
          <a:lstStyle/>
          <a:p>
            <a:pPr defTabSz="1305973" fontAlgn="auto">
              <a:spcBef>
                <a:spcPts val="0"/>
              </a:spcBef>
              <a:spcAft>
                <a:spcPts val="0"/>
              </a:spcAft>
              <a:defRPr/>
            </a:pPr>
            <a:fld id="{C51AA048-2DF8-4B2D-802E-16BA1C84F9A5}" type="slidenum">
              <a:rPr lang="en-US" sz="1300" kern="0">
                <a:solidFill>
                  <a:srgbClr val="FFFFFF"/>
                </a:solidFill>
                <a:latin typeface="Arial"/>
                <a:ea typeface="Helvetica"/>
                <a:cs typeface="Helvetica"/>
                <a:sym typeface="Helvetica"/>
              </a:rPr>
              <a:pPr defTabSz="1305973" fontAlgn="auto">
                <a:spcBef>
                  <a:spcPts val="0"/>
                </a:spcBef>
                <a:spcAft>
                  <a:spcPts val="0"/>
                </a:spcAft>
                <a:defRPr/>
              </a:pPr>
              <a:t>‹#›</a:t>
            </a:fld>
            <a:endParaRPr lang="en-US" sz="1300" kern="0" dirty="0">
              <a:solidFill>
                <a:srgbClr val="FFFFFF"/>
              </a:solidFill>
              <a:latin typeface="Arial"/>
              <a:ea typeface="Helvetica"/>
              <a:cs typeface="Helvetica"/>
              <a:sym typeface="Helvetica"/>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087800" y="7709429"/>
            <a:ext cx="1257859" cy="379394"/>
          </a:xfrm>
          <a:prstGeom prst="rect">
            <a:avLst/>
          </a:prstGeom>
        </p:spPr>
      </p:pic>
    </p:spTree>
    <p:extLst>
      <p:ext uri="{BB962C8B-B14F-4D97-AF65-F5344CB8AC3E}">
        <p14:creationId xmlns:p14="http://schemas.microsoft.com/office/powerpoint/2010/main" val="113208930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135509"/>
      </p:ext>
    </p:extLst>
  </p:cSld>
  <p:clrMap bg1="lt1" tx1="dk1" bg2="lt2" tx2="dk2" accent1="accent1" accent2="accent2" accent3="accent3" accent4="accent4" accent5="accent5" accent6="accent6" hlink="hlink" folHlink="folHlink"/>
  <p:sldLayoutIdLst>
    <p:sldLayoutId id="2147484441" r:id="rId1"/>
    <p:sldLayoutId id="2147484444" r:id="rId2"/>
  </p:sldLayoutIdLst>
  <p:transition>
    <p:fade/>
  </p:transition>
  <p:hf hdr="0" ftr="0" dt="0"/>
  <p:txStyles>
    <p:titleStyle>
      <a:lvl1pPr algn="l" defTabSz="1304925" rtl="0" eaLnBrk="1" fontAlgn="base" hangingPunct="1">
        <a:spcBef>
          <a:spcPct val="0"/>
        </a:spcBef>
        <a:spcAft>
          <a:spcPct val="0"/>
        </a:spcAft>
        <a:defRPr sz="3700" kern="1200">
          <a:solidFill>
            <a:srgbClr val="595959"/>
          </a:solidFill>
          <a:latin typeface="+mj-lt"/>
          <a:ea typeface="+mj-ea"/>
          <a:cs typeface="+mj-cs"/>
        </a:defRPr>
      </a:lvl1pPr>
      <a:lvl2pPr algn="l" defTabSz="1304925" rtl="0" eaLnBrk="1" fontAlgn="base" hangingPunct="1">
        <a:spcBef>
          <a:spcPct val="0"/>
        </a:spcBef>
        <a:spcAft>
          <a:spcPct val="0"/>
        </a:spcAft>
        <a:defRPr sz="3400">
          <a:solidFill>
            <a:schemeClr val="bg1"/>
          </a:solidFill>
          <a:latin typeface="Arial" charset="0"/>
        </a:defRPr>
      </a:lvl2pPr>
      <a:lvl3pPr algn="l" defTabSz="1304925" rtl="0" eaLnBrk="1" fontAlgn="base" hangingPunct="1">
        <a:spcBef>
          <a:spcPct val="0"/>
        </a:spcBef>
        <a:spcAft>
          <a:spcPct val="0"/>
        </a:spcAft>
        <a:defRPr sz="3400">
          <a:solidFill>
            <a:schemeClr val="bg1"/>
          </a:solidFill>
          <a:latin typeface="Arial" charset="0"/>
        </a:defRPr>
      </a:lvl3pPr>
      <a:lvl4pPr algn="l" defTabSz="1304925" rtl="0" eaLnBrk="1" fontAlgn="base" hangingPunct="1">
        <a:spcBef>
          <a:spcPct val="0"/>
        </a:spcBef>
        <a:spcAft>
          <a:spcPct val="0"/>
        </a:spcAft>
        <a:defRPr sz="3400">
          <a:solidFill>
            <a:schemeClr val="bg1"/>
          </a:solidFill>
          <a:latin typeface="Arial" charset="0"/>
        </a:defRPr>
      </a:lvl4pPr>
      <a:lvl5pPr algn="l" defTabSz="1304925" rtl="0" eaLnBrk="1" fontAlgn="base" hangingPunct="1">
        <a:spcBef>
          <a:spcPct val="0"/>
        </a:spcBef>
        <a:spcAft>
          <a:spcPct val="0"/>
        </a:spcAft>
        <a:defRPr sz="3400">
          <a:solidFill>
            <a:schemeClr val="bg1"/>
          </a:solidFill>
          <a:latin typeface="Arial" charset="0"/>
        </a:defRPr>
      </a:lvl5pPr>
      <a:lvl6pPr marL="457200" algn="l" defTabSz="1304925" rtl="0" eaLnBrk="1" fontAlgn="base" hangingPunct="1">
        <a:spcBef>
          <a:spcPct val="0"/>
        </a:spcBef>
        <a:spcAft>
          <a:spcPct val="0"/>
        </a:spcAft>
        <a:defRPr sz="3400">
          <a:solidFill>
            <a:schemeClr val="bg1"/>
          </a:solidFill>
          <a:latin typeface="Arial" charset="0"/>
        </a:defRPr>
      </a:lvl6pPr>
      <a:lvl7pPr marL="914400" algn="l" defTabSz="1304925" rtl="0" eaLnBrk="1" fontAlgn="base" hangingPunct="1">
        <a:spcBef>
          <a:spcPct val="0"/>
        </a:spcBef>
        <a:spcAft>
          <a:spcPct val="0"/>
        </a:spcAft>
        <a:defRPr sz="3400">
          <a:solidFill>
            <a:schemeClr val="bg1"/>
          </a:solidFill>
          <a:latin typeface="Arial" charset="0"/>
        </a:defRPr>
      </a:lvl7pPr>
      <a:lvl8pPr marL="1371600" algn="l" defTabSz="1304925" rtl="0" eaLnBrk="1" fontAlgn="base" hangingPunct="1">
        <a:spcBef>
          <a:spcPct val="0"/>
        </a:spcBef>
        <a:spcAft>
          <a:spcPct val="0"/>
        </a:spcAft>
        <a:defRPr sz="3400">
          <a:solidFill>
            <a:schemeClr val="bg1"/>
          </a:solidFill>
          <a:latin typeface="Arial" charset="0"/>
        </a:defRPr>
      </a:lvl8pPr>
      <a:lvl9pPr marL="1828800" algn="l" defTabSz="1304925" rtl="0" eaLnBrk="1" fontAlgn="base" hangingPunct="1">
        <a:spcBef>
          <a:spcPct val="0"/>
        </a:spcBef>
        <a:spcAft>
          <a:spcPct val="0"/>
        </a:spcAft>
        <a:defRPr sz="3400">
          <a:solidFill>
            <a:schemeClr val="bg1"/>
          </a:solidFill>
          <a:latin typeface="Arial" charset="0"/>
        </a:defRPr>
      </a:lvl9pPr>
    </p:titleStyle>
    <p:bodyStyle>
      <a:lvl1pPr marL="0" indent="0" algn="l" defTabSz="1304925" rtl="0" eaLnBrk="1" fontAlgn="base" hangingPunct="1">
        <a:spcBef>
          <a:spcPct val="20000"/>
        </a:spcBef>
        <a:spcAft>
          <a:spcPct val="0"/>
        </a:spcAft>
        <a:buFontTx/>
        <a:buNone/>
        <a:defRPr sz="3200" kern="1200">
          <a:solidFill>
            <a:srgbClr val="595959"/>
          </a:solidFill>
          <a:latin typeface="+mn-lt"/>
          <a:ea typeface="+mn-ea"/>
          <a:cs typeface="+mn-cs"/>
        </a:defRPr>
      </a:lvl1pPr>
      <a:lvl2pPr marL="628650" indent="-342901" algn="l" defTabSz="1304925" rtl="0" eaLnBrk="1" fontAlgn="base" hangingPunct="1">
        <a:spcBef>
          <a:spcPct val="20000"/>
        </a:spcBef>
        <a:spcAft>
          <a:spcPct val="0"/>
        </a:spcAft>
        <a:buFont typeface="Wingdings" pitchFamily="2" charset="2"/>
        <a:buChar char="§"/>
        <a:defRPr sz="2900" kern="1200">
          <a:solidFill>
            <a:srgbClr val="595959"/>
          </a:solidFill>
          <a:latin typeface="+mn-lt"/>
          <a:ea typeface="+mn-ea"/>
          <a:cs typeface="+mn-cs"/>
        </a:defRPr>
      </a:lvl2pPr>
      <a:lvl3pPr marL="971550" indent="-342901" algn="l" defTabSz="1304925" rtl="0" eaLnBrk="1" fontAlgn="base" hangingPunct="1">
        <a:spcBef>
          <a:spcPct val="20000"/>
        </a:spcBef>
        <a:spcAft>
          <a:spcPct val="0"/>
        </a:spcAft>
        <a:buFont typeface="Arial" charset="0"/>
        <a:buChar char="•"/>
        <a:defRPr sz="2400" kern="1200">
          <a:solidFill>
            <a:srgbClr val="595959"/>
          </a:solidFill>
          <a:latin typeface="+mn-lt"/>
          <a:ea typeface="+mn-ea"/>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4pPr>
      <a:lvl5pPr marL="2938462"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5pPr>
      <a:lvl6pPr marL="3591746"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4790"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7837"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0882"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090" rtl="0" eaLnBrk="1" latinLnBrk="0" hangingPunct="1">
        <a:defRPr sz="2600" kern="1200">
          <a:solidFill>
            <a:schemeClr val="tx1"/>
          </a:solidFill>
          <a:latin typeface="+mn-lt"/>
          <a:ea typeface="+mn-ea"/>
          <a:cs typeface="+mn-cs"/>
        </a:defRPr>
      </a:lvl1pPr>
      <a:lvl2pPr marL="653045" algn="l" defTabSz="1306090" rtl="0" eaLnBrk="1" latinLnBrk="0" hangingPunct="1">
        <a:defRPr sz="2600" kern="1200">
          <a:solidFill>
            <a:schemeClr val="tx1"/>
          </a:solidFill>
          <a:latin typeface="+mn-lt"/>
          <a:ea typeface="+mn-ea"/>
          <a:cs typeface="+mn-cs"/>
        </a:defRPr>
      </a:lvl2pPr>
      <a:lvl3pPr marL="1306090" algn="l" defTabSz="1306090" rtl="0" eaLnBrk="1" latinLnBrk="0" hangingPunct="1">
        <a:defRPr sz="2600" kern="1200">
          <a:solidFill>
            <a:schemeClr val="tx1"/>
          </a:solidFill>
          <a:latin typeface="+mn-lt"/>
          <a:ea typeface="+mn-ea"/>
          <a:cs typeface="+mn-cs"/>
        </a:defRPr>
      </a:lvl3pPr>
      <a:lvl4pPr marL="1959134" algn="l" defTabSz="1306090" rtl="0" eaLnBrk="1" latinLnBrk="0" hangingPunct="1">
        <a:defRPr sz="2600" kern="1200">
          <a:solidFill>
            <a:schemeClr val="tx1"/>
          </a:solidFill>
          <a:latin typeface="+mn-lt"/>
          <a:ea typeface="+mn-ea"/>
          <a:cs typeface="+mn-cs"/>
        </a:defRPr>
      </a:lvl4pPr>
      <a:lvl5pPr marL="2612181" algn="l" defTabSz="1306090" rtl="0" eaLnBrk="1" latinLnBrk="0" hangingPunct="1">
        <a:defRPr sz="2600" kern="1200">
          <a:solidFill>
            <a:schemeClr val="tx1"/>
          </a:solidFill>
          <a:latin typeface="+mn-lt"/>
          <a:ea typeface="+mn-ea"/>
          <a:cs typeface="+mn-cs"/>
        </a:defRPr>
      </a:lvl5pPr>
      <a:lvl6pPr marL="3265226" algn="l" defTabSz="1306090" rtl="0" eaLnBrk="1" latinLnBrk="0" hangingPunct="1">
        <a:defRPr sz="2600" kern="1200">
          <a:solidFill>
            <a:schemeClr val="tx1"/>
          </a:solidFill>
          <a:latin typeface="+mn-lt"/>
          <a:ea typeface="+mn-ea"/>
          <a:cs typeface="+mn-cs"/>
        </a:defRPr>
      </a:lvl6pPr>
      <a:lvl7pPr marL="3918270" algn="l" defTabSz="1306090" rtl="0" eaLnBrk="1" latinLnBrk="0" hangingPunct="1">
        <a:defRPr sz="2600" kern="1200">
          <a:solidFill>
            <a:schemeClr val="tx1"/>
          </a:solidFill>
          <a:latin typeface="+mn-lt"/>
          <a:ea typeface="+mn-ea"/>
          <a:cs typeface="+mn-cs"/>
        </a:defRPr>
      </a:lvl7pPr>
      <a:lvl8pPr marL="4571314" algn="l" defTabSz="1306090" rtl="0" eaLnBrk="1" latinLnBrk="0" hangingPunct="1">
        <a:defRPr sz="2600" kern="1200">
          <a:solidFill>
            <a:schemeClr val="tx1"/>
          </a:solidFill>
          <a:latin typeface="+mn-lt"/>
          <a:ea typeface="+mn-ea"/>
          <a:cs typeface="+mn-cs"/>
        </a:defRPr>
      </a:lvl8pPr>
      <a:lvl9pPr marL="5224358" algn="l" defTabSz="130609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8.png"/><Relationship Id="rId21" Type="http://schemas.openxmlformats.org/officeDocument/2006/relationships/image" Target="../media/image24.tiff"/><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2.wdp"/><Relationship Id="rId24" Type="http://schemas.openxmlformats.org/officeDocument/2006/relationships/image" Target="../media/image27.tiff"/><Relationship Id="rId5" Type="http://schemas.openxmlformats.org/officeDocument/2006/relationships/image" Target="../media/image10.png"/><Relationship Id="rId15" Type="http://schemas.openxmlformats.org/officeDocument/2006/relationships/image" Target="../media/image18.png"/><Relationship Id="rId23" Type="http://schemas.openxmlformats.org/officeDocument/2006/relationships/image" Target="../media/image26.tiff"/><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9.png"/><Relationship Id="rId9" Type="http://schemas.microsoft.com/office/2007/relationships/hdphoto" Target="../media/hdphoto1.wdp"/><Relationship Id="rId14" Type="http://schemas.openxmlformats.org/officeDocument/2006/relationships/image" Target="../media/image17.png"/><Relationship Id="rId22" Type="http://schemas.openxmlformats.org/officeDocument/2006/relationships/image" Target="../media/image25.tif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145516" y="6842414"/>
            <a:ext cx="8992175" cy="459384"/>
          </a:xfrm>
        </p:spPr>
        <p:txBody>
          <a:bodyPr/>
          <a:lstStyle/>
          <a:p>
            <a:r>
              <a:rPr lang="en-US" i="1" dirty="0"/>
              <a:t>Gurparkash Saini, Solution Integration Architect</a:t>
            </a:r>
          </a:p>
        </p:txBody>
      </p:sp>
      <p:sp>
        <p:nvSpPr>
          <p:cNvPr id="3" name="Title 2"/>
          <p:cNvSpPr>
            <a:spLocks noGrp="1"/>
          </p:cNvSpPr>
          <p:nvPr>
            <p:ph type="title"/>
          </p:nvPr>
        </p:nvSpPr>
        <p:spPr/>
        <p:txBody>
          <a:bodyPr/>
          <a:lstStyle/>
          <a:p>
            <a:r>
              <a:rPr lang="en-US" dirty="0"/>
              <a:t>Audio Cloud Collaboration</a:t>
            </a:r>
          </a:p>
        </p:txBody>
      </p:sp>
    </p:spTree>
    <p:extLst>
      <p:ext uri="{BB962C8B-B14F-4D97-AF65-F5344CB8AC3E}">
        <p14:creationId xmlns:p14="http://schemas.microsoft.com/office/powerpoint/2010/main" val="193887011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6510529" y="1119674"/>
            <a:ext cx="7769974" cy="6195525"/>
          </a:xfrm>
          <a:prstGeom prst="rect">
            <a:avLst/>
          </a:prstGeom>
        </p:spPr>
        <p:txBody>
          <a:bodyPr/>
          <a:lstStyle>
            <a:lvl1pPr marL="0" indent="0" algn="l" defTabSz="1304925" rtl="0" eaLnBrk="1" fontAlgn="base" hangingPunct="1">
              <a:spcBef>
                <a:spcPct val="20000"/>
              </a:spcBef>
              <a:spcAft>
                <a:spcPct val="0"/>
              </a:spcAft>
              <a:buFontTx/>
              <a:buNone/>
              <a:defRPr sz="3200" kern="1200">
                <a:solidFill>
                  <a:srgbClr val="595959"/>
                </a:solidFill>
                <a:latin typeface="+mn-lt"/>
                <a:ea typeface="+mn-ea"/>
                <a:cs typeface="+mn-cs"/>
              </a:defRPr>
            </a:lvl1pPr>
            <a:lvl2pPr marL="628650" indent="-342901" algn="l" defTabSz="1304925" rtl="0" eaLnBrk="1" fontAlgn="base" hangingPunct="1">
              <a:spcBef>
                <a:spcPct val="20000"/>
              </a:spcBef>
              <a:spcAft>
                <a:spcPct val="0"/>
              </a:spcAft>
              <a:buFont typeface="Wingdings" pitchFamily="2" charset="2"/>
              <a:buChar char="§"/>
              <a:defRPr sz="2900" kern="1200">
                <a:solidFill>
                  <a:srgbClr val="595959"/>
                </a:solidFill>
                <a:latin typeface="+mn-lt"/>
                <a:ea typeface="+mn-ea"/>
                <a:cs typeface="+mn-cs"/>
              </a:defRPr>
            </a:lvl2pPr>
            <a:lvl3pPr marL="971550" indent="-342901" algn="l" defTabSz="1304925" rtl="0" eaLnBrk="1" fontAlgn="base" hangingPunct="1">
              <a:spcBef>
                <a:spcPct val="20000"/>
              </a:spcBef>
              <a:spcAft>
                <a:spcPct val="0"/>
              </a:spcAft>
              <a:buFont typeface="Arial" charset="0"/>
              <a:buChar char="•"/>
              <a:defRPr sz="2400" kern="1200">
                <a:solidFill>
                  <a:srgbClr val="595959"/>
                </a:solidFill>
                <a:latin typeface="+mn-lt"/>
                <a:ea typeface="+mn-ea"/>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4pPr>
            <a:lvl5pPr marL="2938462"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5pPr>
            <a:lvl6pPr marL="3591746"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4790"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7837"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0882"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457200" indent="-457200">
              <a:spcAft>
                <a:spcPts val="1200"/>
              </a:spcAft>
              <a:buFont typeface="Arial" charset="0"/>
              <a:buChar char="•"/>
            </a:pPr>
            <a:r>
              <a:rPr lang="en-US" sz="2000" dirty="0">
                <a:solidFill>
                  <a:schemeClr val="bg1"/>
                </a:solidFill>
              </a:rPr>
              <a:t>Collaboration powered by cloud native services built on Amazon (AWS) hosted ‘</a:t>
            </a:r>
            <a:r>
              <a:rPr lang="en-US" sz="2000" dirty="0" err="1">
                <a:solidFill>
                  <a:schemeClr val="bg1"/>
                </a:solidFill>
              </a:rPr>
              <a:t>MediaCentral</a:t>
            </a:r>
            <a:r>
              <a:rPr lang="en-US" sz="2000" dirty="0">
                <a:solidFill>
                  <a:schemeClr val="bg1"/>
                </a:solidFill>
              </a:rPr>
              <a:t>’ platform </a:t>
            </a:r>
          </a:p>
          <a:p>
            <a:pPr marL="457200" indent="-457200">
              <a:spcAft>
                <a:spcPts val="1200"/>
              </a:spcAft>
              <a:buFont typeface="Arial" charset="0"/>
              <a:buChar char="•"/>
            </a:pPr>
            <a:r>
              <a:rPr lang="en-US" sz="2000" dirty="0">
                <a:solidFill>
                  <a:schemeClr val="bg1"/>
                </a:solidFill>
              </a:rPr>
              <a:t>Local Session conversion to/from cloud ‘Project’ </a:t>
            </a:r>
          </a:p>
          <a:p>
            <a:pPr marL="457200" indent="-457200">
              <a:spcAft>
                <a:spcPts val="1200"/>
              </a:spcAft>
              <a:buFont typeface="Arial" charset="0"/>
              <a:buChar char="•"/>
            </a:pPr>
            <a:r>
              <a:rPr lang="en-US" sz="2000" dirty="0">
                <a:solidFill>
                  <a:schemeClr val="bg1"/>
                </a:solidFill>
              </a:rPr>
              <a:t>Project owner specifies the tracks that are initially shared</a:t>
            </a:r>
          </a:p>
          <a:p>
            <a:pPr marL="457200" indent="-457200">
              <a:spcAft>
                <a:spcPts val="1200"/>
              </a:spcAft>
              <a:buFont typeface="Arial" charset="0"/>
              <a:buChar char="•"/>
            </a:pPr>
            <a:r>
              <a:rPr lang="en-US" sz="2000" dirty="0">
                <a:solidFill>
                  <a:schemeClr val="bg1"/>
                </a:solidFill>
              </a:rPr>
              <a:t>Background based transfer services for metadata and media using lossless data compression</a:t>
            </a:r>
          </a:p>
          <a:p>
            <a:pPr marL="457200" indent="-457200">
              <a:spcAft>
                <a:spcPts val="1200"/>
              </a:spcAft>
              <a:buFont typeface="Arial" charset="0"/>
              <a:buChar char="•"/>
            </a:pPr>
            <a:r>
              <a:rPr lang="en-US" sz="2000" dirty="0">
                <a:solidFill>
                  <a:schemeClr val="bg1"/>
                </a:solidFill>
              </a:rPr>
              <a:t>Invited collaborators open the cloud project to access shared tracks</a:t>
            </a:r>
          </a:p>
          <a:p>
            <a:pPr marL="457200" indent="-457200">
              <a:spcAft>
                <a:spcPts val="1200"/>
              </a:spcAft>
              <a:buFont typeface="Arial" charset="0"/>
              <a:buChar char="•"/>
            </a:pPr>
            <a:r>
              <a:rPr lang="en-US" sz="2000" dirty="0">
                <a:solidFill>
                  <a:schemeClr val="bg1"/>
                </a:solidFill>
              </a:rPr>
              <a:t>Global and track based automatic or manual sync  of changes</a:t>
            </a:r>
          </a:p>
          <a:p>
            <a:pPr marL="457200" indent="-457200">
              <a:spcAft>
                <a:spcPts val="1200"/>
              </a:spcAft>
              <a:buFont typeface="Arial" charset="0"/>
              <a:buChar char="•"/>
            </a:pPr>
            <a:r>
              <a:rPr lang="en-US" sz="2000" dirty="0">
                <a:solidFill>
                  <a:schemeClr val="bg1"/>
                </a:solidFill>
              </a:rPr>
              <a:t>In-app Instant Chat &amp; Notifications with transaction log</a:t>
            </a:r>
          </a:p>
          <a:p>
            <a:pPr marL="457200" indent="-457200">
              <a:spcAft>
                <a:spcPts val="1200"/>
              </a:spcAft>
              <a:buFont typeface="Arial" charset="0"/>
              <a:buChar char="•"/>
            </a:pPr>
            <a:r>
              <a:rPr lang="en-US" sz="2000" dirty="0">
                <a:solidFill>
                  <a:schemeClr val="bg1"/>
                </a:solidFill>
              </a:rPr>
              <a:t>Online/Offline working using local project caches</a:t>
            </a:r>
          </a:p>
          <a:p>
            <a:pPr marL="457200" indent="-457200">
              <a:spcAft>
                <a:spcPts val="1200"/>
              </a:spcAft>
              <a:buFont typeface="Arial" charset="0"/>
              <a:buChar char="•"/>
            </a:pPr>
            <a:r>
              <a:rPr lang="en-US" sz="2000" dirty="0">
                <a:solidFill>
                  <a:schemeClr val="bg1"/>
                </a:solidFill>
              </a:rPr>
              <a:t>Plugin management – in-app download from Marketplace</a:t>
            </a:r>
          </a:p>
          <a:p>
            <a:pPr marL="457200" indent="-457200">
              <a:spcAft>
                <a:spcPts val="1200"/>
              </a:spcAft>
              <a:buFont typeface="Arial" charset="0"/>
              <a:buChar char="•"/>
            </a:pPr>
            <a:r>
              <a:rPr lang="en-US" sz="2000" dirty="0">
                <a:solidFill>
                  <a:schemeClr val="bg1"/>
                </a:solidFill>
              </a:rPr>
              <a:t>NO MANUAL IMPORT/EXPORT PROCESS – fully integrated in-app experience</a:t>
            </a:r>
          </a:p>
        </p:txBody>
      </p:sp>
      <p:sp>
        <p:nvSpPr>
          <p:cNvPr id="11" name="Text Placeholder 10"/>
          <p:cNvSpPr>
            <a:spLocks noGrp="1"/>
          </p:cNvSpPr>
          <p:nvPr>
            <p:ph type="body" sz="quarter" idx="10"/>
          </p:nvPr>
        </p:nvSpPr>
        <p:spPr/>
        <p:txBody>
          <a:bodyPr/>
          <a:lstStyle/>
          <a:p>
            <a:r>
              <a:rPr lang="en-US" dirty="0"/>
              <a:t>Cloud Collaboration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5685" y="1894793"/>
            <a:ext cx="4907091" cy="4249975"/>
          </a:xfrm>
          <a:prstGeom prst="rect">
            <a:avLst/>
          </a:prstGeom>
        </p:spPr>
      </p:pic>
    </p:spTree>
    <p:extLst>
      <p:ext uri="{BB962C8B-B14F-4D97-AF65-F5344CB8AC3E}">
        <p14:creationId xmlns:p14="http://schemas.microsoft.com/office/powerpoint/2010/main" val="83832861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7032757" y="1894793"/>
            <a:ext cx="7247745" cy="5420406"/>
          </a:xfrm>
          <a:prstGeom prst="rect">
            <a:avLst/>
          </a:prstGeom>
        </p:spPr>
        <p:txBody>
          <a:bodyPr/>
          <a:lstStyle>
            <a:lvl1pPr marL="0" indent="0" algn="l" defTabSz="1304925" rtl="0" eaLnBrk="1" fontAlgn="base" hangingPunct="1">
              <a:spcBef>
                <a:spcPct val="20000"/>
              </a:spcBef>
              <a:spcAft>
                <a:spcPct val="0"/>
              </a:spcAft>
              <a:buFontTx/>
              <a:buNone/>
              <a:defRPr sz="3200" kern="1200">
                <a:solidFill>
                  <a:srgbClr val="595959"/>
                </a:solidFill>
                <a:latin typeface="+mn-lt"/>
                <a:ea typeface="+mn-ea"/>
                <a:cs typeface="+mn-cs"/>
              </a:defRPr>
            </a:lvl1pPr>
            <a:lvl2pPr marL="628650" indent="-342901" algn="l" defTabSz="1304925" rtl="0" eaLnBrk="1" fontAlgn="base" hangingPunct="1">
              <a:spcBef>
                <a:spcPct val="20000"/>
              </a:spcBef>
              <a:spcAft>
                <a:spcPct val="0"/>
              </a:spcAft>
              <a:buFont typeface="Wingdings" pitchFamily="2" charset="2"/>
              <a:buChar char="§"/>
              <a:defRPr sz="2900" kern="1200">
                <a:solidFill>
                  <a:srgbClr val="595959"/>
                </a:solidFill>
                <a:latin typeface="+mn-lt"/>
                <a:ea typeface="+mn-ea"/>
                <a:cs typeface="+mn-cs"/>
              </a:defRPr>
            </a:lvl2pPr>
            <a:lvl3pPr marL="971550" indent="-342901" algn="l" defTabSz="1304925" rtl="0" eaLnBrk="1" fontAlgn="base" hangingPunct="1">
              <a:spcBef>
                <a:spcPct val="20000"/>
              </a:spcBef>
              <a:spcAft>
                <a:spcPct val="0"/>
              </a:spcAft>
              <a:buFont typeface="Arial" charset="0"/>
              <a:buChar char="•"/>
              <a:defRPr sz="2400" kern="1200">
                <a:solidFill>
                  <a:srgbClr val="595959"/>
                </a:solidFill>
                <a:latin typeface="+mn-lt"/>
                <a:ea typeface="+mn-ea"/>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4pPr>
            <a:lvl5pPr marL="2938462"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5pPr>
            <a:lvl6pPr marL="3591746"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4790"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7837"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0882"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342900" indent="-342900">
              <a:spcAft>
                <a:spcPts val="1200"/>
              </a:spcAft>
              <a:buFont typeface="Arial" panose="020B0604020202020204" pitchFamily="34" charset="0"/>
              <a:buChar char="•"/>
            </a:pPr>
            <a:r>
              <a:rPr lang="en-US" sz="2800" dirty="0">
                <a:solidFill>
                  <a:schemeClr val="bg1"/>
                </a:solidFill>
              </a:rPr>
              <a:t>Ability to use outboard hardware surfaces and interfaces</a:t>
            </a:r>
          </a:p>
          <a:p>
            <a:pPr marL="342900" indent="-342900">
              <a:spcAft>
                <a:spcPts val="1200"/>
              </a:spcAft>
              <a:buFont typeface="Arial" panose="020B0604020202020204" pitchFamily="34" charset="0"/>
              <a:buChar char="•"/>
            </a:pPr>
            <a:r>
              <a:rPr lang="en-US" sz="2800" dirty="0">
                <a:solidFill>
                  <a:schemeClr val="bg1"/>
                </a:solidFill>
              </a:rPr>
              <a:t>Real-time processing plugins</a:t>
            </a:r>
          </a:p>
          <a:p>
            <a:pPr marL="342900" indent="-342900">
              <a:spcAft>
                <a:spcPts val="1200"/>
              </a:spcAft>
              <a:buFont typeface="Arial" panose="020B0604020202020204" pitchFamily="34" charset="0"/>
              <a:buChar char="•"/>
            </a:pPr>
            <a:r>
              <a:rPr lang="en-US" sz="2800" dirty="0">
                <a:solidFill>
                  <a:schemeClr val="bg1"/>
                </a:solidFill>
              </a:rPr>
              <a:t>Instant feedback of manipulations</a:t>
            </a:r>
          </a:p>
          <a:p>
            <a:pPr marL="342900" indent="-342900">
              <a:spcAft>
                <a:spcPts val="1200"/>
              </a:spcAft>
              <a:buFont typeface="Arial" panose="020B0604020202020204" pitchFamily="34" charset="0"/>
              <a:buChar char="•"/>
            </a:pPr>
            <a:r>
              <a:rPr lang="en-US" sz="2800" dirty="0">
                <a:solidFill>
                  <a:schemeClr val="bg1"/>
                </a:solidFill>
              </a:rPr>
              <a:t>No UI lag or delays when adjusting parameters</a:t>
            </a:r>
          </a:p>
          <a:p>
            <a:pPr marL="342900" indent="-342900">
              <a:spcAft>
                <a:spcPts val="1200"/>
              </a:spcAft>
              <a:buFont typeface="Arial" panose="020B0604020202020204" pitchFamily="34" charset="0"/>
              <a:buChar char="•"/>
            </a:pPr>
            <a:r>
              <a:rPr lang="en-US" sz="2800" dirty="0">
                <a:solidFill>
                  <a:schemeClr val="bg1"/>
                </a:solidFill>
              </a:rPr>
              <a:t>Maintain full quality audio fidelity</a:t>
            </a:r>
          </a:p>
          <a:p>
            <a:pPr marL="342900" indent="-342900">
              <a:spcAft>
                <a:spcPts val="1200"/>
              </a:spcAft>
              <a:buFont typeface="Arial" panose="020B0604020202020204" pitchFamily="34" charset="0"/>
              <a:buChar char="•"/>
            </a:pPr>
            <a:r>
              <a:rPr lang="en-US" sz="2800" dirty="0">
                <a:solidFill>
                  <a:schemeClr val="bg1"/>
                </a:solidFill>
              </a:rPr>
              <a:t>Sample level manipulation</a:t>
            </a:r>
          </a:p>
        </p:txBody>
      </p:sp>
      <p:sp>
        <p:nvSpPr>
          <p:cNvPr id="11" name="Text Placeholder 10"/>
          <p:cNvSpPr>
            <a:spLocks noGrp="1"/>
          </p:cNvSpPr>
          <p:nvPr>
            <p:ph type="body" sz="quarter" idx="10"/>
          </p:nvPr>
        </p:nvSpPr>
        <p:spPr/>
        <p:txBody>
          <a:bodyPr/>
          <a:lstStyle/>
          <a:p>
            <a:r>
              <a:rPr lang="en-US" dirty="0"/>
              <a:t>User Expectations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5685" y="1894793"/>
            <a:ext cx="4907091" cy="4249975"/>
          </a:xfrm>
          <a:prstGeom prst="rect">
            <a:avLst/>
          </a:prstGeom>
        </p:spPr>
      </p:pic>
    </p:spTree>
    <p:extLst>
      <p:ext uri="{BB962C8B-B14F-4D97-AF65-F5344CB8AC3E}">
        <p14:creationId xmlns:p14="http://schemas.microsoft.com/office/powerpoint/2010/main" val="81184049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1050587" y="1430960"/>
            <a:ext cx="12996451" cy="5845330"/>
          </a:xfrm>
          <a:prstGeom prst="rect">
            <a:avLst/>
          </a:prstGeom>
        </p:spPr>
        <p:txBody>
          <a:bodyPr/>
          <a:lstStyle>
            <a:lvl1pPr marL="0" indent="0" algn="l" defTabSz="1304925" rtl="0" eaLnBrk="1" fontAlgn="base" hangingPunct="1">
              <a:spcBef>
                <a:spcPct val="20000"/>
              </a:spcBef>
              <a:spcAft>
                <a:spcPct val="0"/>
              </a:spcAft>
              <a:buFontTx/>
              <a:buNone/>
              <a:defRPr sz="3200" kern="1200">
                <a:solidFill>
                  <a:srgbClr val="595959"/>
                </a:solidFill>
                <a:latin typeface="+mn-lt"/>
                <a:ea typeface="+mn-ea"/>
                <a:cs typeface="+mn-cs"/>
              </a:defRPr>
            </a:lvl1pPr>
            <a:lvl2pPr marL="628650" indent="-342901" algn="l" defTabSz="1304925" rtl="0" eaLnBrk="1" fontAlgn="base" hangingPunct="1">
              <a:spcBef>
                <a:spcPct val="20000"/>
              </a:spcBef>
              <a:spcAft>
                <a:spcPct val="0"/>
              </a:spcAft>
              <a:buFont typeface="Wingdings" pitchFamily="2" charset="2"/>
              <a:buChar char="§"/>
              <a:defRPr sz="2900" kern="1200">
                <a:solidFill>
                  <a:srgbClr val="595959"/>
                </a:solidFill>
                <a:latin typeface="+mn-lt"/>
                <a:ea typeface="+mn-ea"/>
                <a:cs typeface="+mn-cs"/>
              </a:defRPr>
            </a:lvl2pPr>
            <a:lvl3pPr marL="971550" indent="-342901" algn="l" defTabSz="1304925" rtl="0" eaLnBrk="1" fontAlgn="base" hangingPunct="1">
              <a:spcBef>
                <a:spcPct val="20000"/>
              </a:spcBef>
              <a:spcAft>
                <a:spcPct val="0"/>
              </a:spcAft>
              <a:buFont typeface="Arial" charset="0"/>
              <a:buChar char="•"/>
              <a:defRPr sz="2400" kern="1200">
                <a:solidFill>
                  <a:srgbClr val="595959"/>
                </a:solidFill>
                <a:latin typeface="+mn-lt"/>
                <a:ea typeface="+mn-ea"/>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4pPr>
            <a:lvl5pPr marL="2938462"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5pPr>
            <a:lvl6pPr marL="3591746"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4790"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7837"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0882"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a:spcAft>
                <a:spcPts val="1200"/>
              </a:spcAft>
            </a:pPr>
            <a:r>
              <a:rPr lang="en-US" sz="2800" dirty="0">
                <a:solidFill>
                  <a:schemeClr val="bg1"/>
                </a:solidFill>
              </a:rPr>
              <a:t>Variable Connectivity:</a:t>
            </a:r>
          </a:p>
          <a:p>
            <a:pPr marL="342900" indent="-342900">
              <a:spcAft>
                <a:spcPts val="1200"/>
              </a:spcAft>
              <a:buFont typeface="Arial" charset="0"/>
              <a:buChar char="•"/>
            </a:pPr>
            <a:r>
              <a:rPr lang="en-US" sz="2400" dirty="0">
                <a:solidFill>
                  <a:schemeClr val="bg1"/>
                </a:solidFill>
              </a:rPr>
              <a:t>Bandwidth, Latency &amp; Jitter – virtualized network adds additional constraints and latency</a:t>
            </a:r>
          </a:p>
          <a:p>
            <a:pPr marL="342900" indent="-342900">
              <a:spcAft>
                <a:spcPts val="1200"/>
              </a:spcAft>
              <a:buFont typeface="Arial" charset="0"/>
              <a:buChar char="•"/>
            </a:pPr>
            <a:r>
              <a:rPr lang="en-US" sz="2400" dirty="0">
                <a:solidFill>
                  <a:schemeClr val="bg1"/>
                </a:solidFill>
              </a:rPr>
              <a:t>Distributed architectures add communication dependencies</a:t>
            </a:r>
          </a:p>
          <a:p>
            <a:pPr marL="342900" indent="-342900">
              <a:spcAft>
                <a:spcPts val="1200"/>
              </a:spcAft>
              <a:buFont typeface="Arial" charset="0"/>
              <a:buChar char="•"/>
            </a:pPr>
            <a:r>
              <a:rPr lang="en-US" sz="2400" dirty="0">
                <a:solidFill>
                  <a:schemeClr val="bg1"/>
                </a:solidFill>
              </a:rPr>
              <a:t>Host network and physical infrastructure is shared – VM instances on same physical host have differing needs and may impact available resource resulting in variability</a:t>
            </a:r>
          </a:p>
          <a:p>
            <a:pPr marL="342900" indent="-342900">
              <a:spcAft>
                <a:spcPts val="1200"/>
              </a:spcAft>
              <a:buFont typeface="Arial" charset="0"/>
              <a:buChar char="•"/>
            </a:pPr>
            <a:r>
              <a:rPr lang="en-US" sz="2400" dirty="0" err="1">
                <a:solidFill>
                  <a:schemeClr val="bg1"/>
                </a:solidFill>
              </a:rPr>
              <a:t>QoS</a:t>
            </a:r>
            <a:r>
              <a:rPr lang="en-US" sz="2400" dirty="0">
                <a:solidFill>
                  <a:schemeClr val="bg1"/>
                </a:solidFill>
              </a:rPr>
              <a:t> at application level more difficult to implement</a:t>
            </a:r>
          </a:p>
          <a:p>
            <a:pPr marL="342900" indent="-342900">
              <a:spcAft>
                <a:spcPts val="1200"/>
              </a:spcAft>
              <a:buFont typeface="Arial" charset="0"/>
              <a:buChar char="•"/>
            </a:pPr>
            <a:r>
              <a:rPr lang="en-US" sz="2400" dirty="0">
                <a:solidFill>
                  <a:schemeClr val="bg1"/>
                </a:solidFill>
              </a:rPr>
              <a:t>Cloud providers may move VM’s to different hosts, datacenters, availability zones or regions to maintain uptime or fault tolerance SLA’s</a:t>
            </a:r>
          </a:p>
          <a:p>
            <a:pPr marL="342900" indent="-342900">
              <a:spcAft>
                <a:spcPts val="1200"/>
              </a:spcAft>
              <a:buFont typeface="Arial" charset="0"/>
              <a:buChar char="•"/>
            </a:pPr>
            <a:r>
              <a:rPr lang="en-US" sz="2400" dirty="0">
                <a:solidFill>
                  <a:schemeClr val="bg1"/>
                </a:solidFill>
              </a:rPr>
              <a:t>SLA’s generally do not guarantee performance</a:t>
            </a:r>
          </a:p>
          <a:p>
            <a:pPr marL="342900" indent="-342900">
              <a:spcAft>
                <a:spcPts val="1200"/>
              </a:spcAft>
              <a:buFont typeface="Arial" charset="0"/>
              <a:buChar char="•"/>
            </a:pPr>
            <a:r>
              <a:rPr lang="en-US" sz="2400" dirty="0">
                <a:solidFill>
                  <a:schemeClr val="bg1"/>
                </a:solidFill>
              </a:rPr>
              <a:t>Cloud provisioned firewalls &amp; VPN’s add additional variable latency</a:t>
            </a:r>
          </a:p>
          <a:p>
            <a:pPr marL="342900" indent="-342900">
              <a:spcAft>
                <a:spcPts val="1200"/>
              </a:spcAft>
              <a:buFont typeface="Arial" charset="0"/>
              <a:buChar char="•"/>
            </a:pPr>
            <a:r>
              <a:rPr lang="en-US" sz="2400" dirty="0">
                <a:solidFill>
                  <a:schemeClr val="bg1"/>
                </a:solidFill>
              </a:rPr>
              <a:t>Congestion/Contention in virtual or physical infrastructure</a:t>
            </a:r>
          </a:p>
          <a:p>
            <a:pPr marL="342900" indent="-342900">
              <a:spcAft>
                <a:spcPts val="1200"/>
              </a:spcAft>
              <a:buFont typeface="Arial" charset="0"/>
              <a:buChar char="•"/>
            </a:pPr>
            <a:endParaRPr lang="en-US" sz="2400" dirty="0">
              <a:solidFill>
                <a:schemeClr val="bg1"/>
              </a:solidFill>
            </a:endParaRPr>
          </a:p>
          <a:p>
            <a:pPr marL="342900" indent="-342900">
              <a:spcAft>
                <a:spcPts val="1200"/>
              </a:spcAft>
              <a:buFont typeface="Arial" charset="0"/>
              <a:buChar char="•"/>
            </a:pPr>
            <a:endParaRPr lang="en-US" sz="2400" dirty="0">
              <a:solidFill>
                <a:schemeClr val="bg1"/>
              </a:solidFill>
            </a:endParaRPr>
          </a:p>
        </p:txBody>
      </p:sp>
      <p:sp>
        <p:nvSpPr>
          <p:cNvPr id="11" name="Text Placeholder 10"/>
          <p:cNvSpPr>
            <a:spLocks noGrp="1"/>
          </p:cNvSpPr>
          <p:nvPr>
            <p:ph type="body" sz="quarter" idx="10"/>
          </p:nvPr>
        </p:nvSpPr>
        <p:spPr/>
        <p:txBody>
          <a:bodyPr/>
          <a:lstStyle/>
          <a:p>
            <a:r>
              <a:rPr lang="en-US" dirty="0"/>
              <a:t>Cloud Observations &amp; Challenges</a:t>
            </a:r>
          </a:p>
        </p:txBody>
      </p:sp>
    </p:spTree>
    <p:extLst>
      <p:ext uri="{BB962C8B-B14F-4D97-AF65-F5344CB8AC3E}">
        <p14:creationId xmlns:p14="http://schemas.microsoft.com/office/powerpoint/2010/main" val="23549447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1011677" y="1430959"/>
            <a:ext cx="13268825" cy="6195525"/>
          </a:xfrm>
          <a:prstGeom prst="rect">
            <a:avLst/>
          </a:prstGeom>
        </p:spPr>
        <p:txBody>
          <a:bodyPr/>
          <a:lstStyle>
            <a:lvl1pPr marL="0" indent="0" algn="l" defTabSz="1304925" rtl="0" eaLnBrk="1" fontAlgn="base" hangingPunct="1">
              <a:spcBef>
                <a:spcPct val="20000"/>
              </a:spcBef>
              <a:spcAft>
                <a:spcPct val="0"/>
              </a:spcAft>
              <a:buFontTx/>
              <a:buNone/>
              <a:defRPr sz="3200" kern="1200">
                <a:solidFill>
                  <a:srgbClr val="595959"/>
                </a:solidFill>
                <a:latin typeface="+mn-lt"/>
                <a:ea typeface="+mn-ea"/>
                <a:cs typeface="+mn-cs"/>
              </a:defRPr>
            </a:lvl1pPr>
            <a:lvl2pPr marL="628650" indent="-342901" algn="l" defTabSz="1304925" rtl="0" eaLnBrk="1" fontAlgn="base" hangingPunct="1">
              <a:spcBef>
                <a:spcPct val="20000"/>
              </a:spcBef>
              <a:spcAft>
                <a:spcPct val="0"/>
              </a:spcAft>
              <a:buFont typeface="Wingdings" pitchFamily="2" charset="2"/>
              <a:buChar char="§"/>
              <a:defRPr sz="2900" kern="1200">
                <a:solidFill>
                  <a:srgbClr val="595959"/>
                </a:solidFill>
                <a:latin typeface="+mn-lt"/>
                <a:ea typeface="+mn-ea"/>
                <a:cs typeface="+mn-cs"/>
              </a:defRPr>
            </a:lvl2pPr>
            <a:lvl3pPr marL="971550" indent="-342901" algn="l" defTabSz="1304925" rtl="0" eaLnBrk="1" fontAlgn="base" hangingPunct="1">
              <a:spcBef>
                <a:spcPct val="20000"/>
              </a:spcBef>
              <a:spcAft>
                <a:spcPct val="0"/>
              </a:spcAft>
              <a:buFont typeface="Arial" charset="0"/>
              <a:buChar char="•"/>
              <a:defRPr sz="2400" kern="1200">
                <a:solidFill>
                  <a:srgbClr val="595959"/>
                </a:solidFill>
                <a:latin typeface="+mn-lt"/>
                <a:ea typeface="+mn-ea"/>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4pPr>
            <a:lvl5pPr marL="2938462"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5pPr>
            <a:lvl6pPr marL="3591746"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4790"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7837"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0882"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a:spcAft>
                <a:spcPts val="1200"/>
              </a:spcAft>
            </a:pPr>
            <a:r>
              <a:rPr lang="en-US" sz="2800" dirty="0">
                <a:solidFill>
                  <a:schemeClr val="bg1"/>
                </a:solidFill>
              </a:rPr>
              <a:t>File upload/download times</a:t>
            </a:r>
          </a:p>
          <a:p>
            <a:pPr marL="342900" indent="-342900">
              <a:spcAft>
                <a:spcPts val="1200"/>
              </a:spcAft>
              <a:buFont typeface="Arial" charset="0"/>
              <a:buChar char="•"/>
            </a:pPr>
            <a:r>
              <a:rPr lang="en-US" sz="2400" dirty="0">
                <a:solidFill>
                  <a:schemeClr val="bg1"/>
                </a:solidFill>
              </a:rPr>
              <a:t>FTP or other conventional methods exhibit degraded performance over high latency  or variable connections</a:t>
            </a:r>
          </a:p>
          <a:p>
            <a:pPr marL="342900" indent="-342900">
              <a:spcAft>
                <a:spcPts val="1200"/>
              </a:spcAft>
              <a:buFont typeface="Arial" charset="0"/>
              <a:buChar char="•"/>
            </a:pPr>
            <a:r>
              <a:rPr lang="en-US" sz="2400" dirty="0">
                <a:solidFill>
                  <a:schemeClr val="bg1"/>
                </a:solidFill>
              </a:rPr>
              <a:t>Avid Transport service compresses audio (lossless) and can yield up to 70% payload reduction</a:t>
            </a:r>
          </a:p>
          <a:p>
            <a:pPr>
              <a:spcAft>
                <a:spcPts val="1200"/>
              </a:spcAft>
            </a:pPr>
            <a:r>
              <a:rPr lang="en-US" sz="2800" dirty="0">
                <a:solidFill>
                  <a:schemeClr val="bg1"/>
                </a:solidFill>
              </a:rPr>
              <a:t>Security</a:t>
            </a:r>
          </a:p>
          <a:p>
            <a:pPr marL="342900" indent="-342900">
              <a:spcAft>
                <a:spcPts val="1200"/>
              </a:spcAft>
              <a:buFont typeface="Arial" charset="0"/>
              <a:buChar char="•"/>
            </a:pPr>
            <a:r>
              <a:rPr lang="en-US" sz="2400" dirty="0">
                <a:solidFill>
                  <a:schemeClr val="bg1"/>
                </a:solidFill>
              </a:rPr>
              <a:t>Transfers encrypted</a:t>
            </a:r>
          </a:p>
          <a:p>
            <a:pPr marL="342900" indent="-342900">
              <a:spcAft>
                <a:spcPts val="1200"/>
              </a:spcAft>
              <a:buFont typeface="Arial" charset="0"/>
              <a:buChar char="•"/>
            </a:pPr>
            <a:r>
              <a:rPr lang="en-US" sz="2400" dirty="0">
                <a:solidFill>
                  <a:schemeClr val="bg1"/>
                </a:solidFill>
              </a:rPr>
              <a:t>No direct access to cloud based storage by users</a:t>
            </a:r>
          </a:p>
          <a:p>
            <a:pPr marL="342900" indent="-342900">
              <a:spcAft>
                <a:spcPts val="1200"/>
              </a:spcAft>
              <a:buFont typeface="Arial" charset="0"/>
              <a:buChar char="•"/>
            </a:pPr>
            <a:r>
              <a:rPr lang="en-US" sz="2400" dirty="0">
                <a:solidFill>
                  <a:schemeClr val="bg1"/>
                </a:solidFill>
              </a:rPr>
              <a:t>All access is in-app and authenticated and logged</a:t>
            </a:r>
          </a:p>
          <a:p>
            <a:pPr>
              <a:spcAft>
                <a:spcPts val="1200"/>
              </a:spcAft>
            </a:pPr>
            <a:r>
              <a:rPr lang="en-US" sz="2800" dirty="0">
                <a:solidFill>
                  <a:schemeClr val="bg1"/>
                </a:solidFill>
              </a:rPr>
              <a:t>Scalability</a:t>
            </a:r>
          </a:p>
          <a:p>
            <a:pPr marL="342900" indent="-342900">
              <a:spcAft>
                <a:spcPts val="1200"/>
              </a:spcAft>
              <a:buFont typeface="Arial" charset="0"/>
              <a:buChar char="•"/>
            </a:pPr>
            <a:r>
              <a:rPr lang="en-US" sz="2400" dirty="0">
                <a:solidFill>
                  <a:schemeClr val="bg1"/>
                </a:solidFill>
              </a:rPr>
              <a:t>Had to support multiple simultaneous collaboration sessions (+400K Pro Tools downloads, currently +600 simultaneous collaboration sessions and increasing)</a:t>
            </a:r>
          </a:p>
        </p:txBody>
      </p:sp>
      <p:sp>
        <p:nvSpPr>
          <p:cNvPr id="11" name="Text Placeholder 10"/>
          <p:cNvSpPr>
            <a:spLocks noGrp="1"/>
          </p:cNvSpPr>
          <p:nvPr>
            <p:ph type="body" sz="quarter" idx="10"/>
          </p:nvPr>
        </p:nvSpPr>
        <p:spPr/>
        <p:txBody>
          <a:bodyPr/>
          <a:lstStyle/>
          <a:p>
            <a:r>
              <a:rPr lang="en-US" dirty="0"/>
              <a:t>Cloud Observations &amp; Challenges</a:t>
            </a:r>
          </a:p>
        </p:txBody>
      </p:sp>
    </p:spTree>
    <p:extLst>
      <p:ext uri="{BB962C8B-B14F-4D97-AF65-F5344CB8AC3E}">
        <p14:creationId xmlns:p14="http://schemas.microsoft.com/office/powerpoint/2010/main" val="19744018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140"/>
          <p:cNvGrpSpPr/>
          <p:nvPr/>
        </p:nvGrpSpPr>
        <p:grpSpPr>
          <a:xfrm>
            <a:off x="7021140" y="402830"/>
            <a:ext cx="1313973" cy="894882"/>
            <a:chOff x="7594164" y="7294935"/>
            <a:chExt cx="1647652" cy="893402"/>
          </a:xfrm>
        </p:grpSpPr>
        <p:sp>
          <p:nvSpPr>
            <p:cNvPr id="142" name="TextBox 141"/>
            <p:cNvSpPr txBox="1"/>
            <p:nvPr/>
          </p:nvSpPr>
          <p:spPr>
            <a:xfrm>
              <a:off x="7594164" y="7846329"/>
              <a:ext cx="1647652" cy="342008"/>
            </a:xfrm>
            <a:prstGeom prst="rect">
              <a:avLst/>
            </a:prstGeom>
            <a:noFill/>
          </p:spPr>
          <p:txBody>
            <a:bodyPr wrap="square" rtlCol="0" anchor="ctr">
              <a:spAutoFit/>
            </a:bodyPr>
            <a:lstStyle/>
            <a:p>
              <a:pPr algn="ctr"/>
              <a:endParaRPr lang="en-US" sz="1000" dirty="0">
                <a:solidFill>
                  <a:srgbClr val="F2F2F2"/>
                </a:solidFill>
                <a:ea typeface="Arial" charset="0"/>
                <a:cs typeface="Arial" charset="0"/>
              </a:endParaRPr>
            </a:p>
          </p:txBody>
        </p:sp>
        <p:sp>
          <p:nvSpPr>
            <p:cNvPr id="143" name="Freeform 6"/>
            <p:cNvSpPr>
              <a:spLocks/>
            </p:cNvSpPr>
            <p:nvPr/>
          </p:nvSpPr>
          <p:spPr bwMode="auto">
            <a:xfrm>
              <a:off x="7887236" y="7294935"/>
              <a:ext cx="898945" cy="518721"/>
            </a:xfrm>
            <a:custGeom>
              <a:avLst/>
              <a:gdLst>
                <a:gd name="T0" fmla="*/ 674 w 874"/>
                <a:gd name="T1" fmla="*/ 86 h 504"/>
                <a:gd name="T2" fmla="*/ 646 w 874"/>
                <a:gd name="T3" fmla="*/ 87 h 504"/>
                <a:gd name="T4" fmla="*/ 460 w 874"/>
                <a:gd name="T5" fmla="*/ 262 h 504"/>
                <a:gd name="T6" fmla="*/ 537 w 874"/>
                <a:gd name="T7" fmla="*/ 66 h 504"/>
                <a:gd name="T8" fmla="*/ 378 w 874"/>
                <a:gd name="T9" fmla="*/ 0 h 504"/>
                <a:gd name="T10" fmla="*/ 151 w 874"/>
                <a:gd name="T11" fmla="*/ 216 h 504"/>
                <a:gd name="T12" fmla="*/ 144 w 874"/>
                <a:gd name="T13" fmla="*/ 216 h 504"/>
                <a:gd name="T14" fmla="*/ 0 w 874"/>
                <a:gd name="T15" fmla="*/ 360 h 504"/>
                <a:gd name="T16" fmla="*/ 144 w 874"/>
                <a:gd name="T17" fmla="*/ 504 h 504"/>
                <a:gd name="T18" fmla="*/ 665 w 874"/>
                <a:gd name="T19" fmla="*/ 504 h 504"/>
                <a:gd name="T20" fmla="*/ 665 w 874"/>
                <a:gd name="T21" fmla="*/ 503 h 504"/>
                <a:gd name="T22" fmla="*/ 665 w 874"/>
                <a:gd name="T23" fmla="*/ 503 h 504"/>
                <a:gd name="T24" fmla="*/ 874 w 874"/>
                <a:gd name="T25" fmla="*/ 295 h 504"/>
                <a:gd name="T26" fmla="*/ 674 w 874"/>
                <a:gd name="T27" fmla="*/ 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504">
                  <a:moveTo>
                    <a:pt x="674" y="86"/>
                  </a:moveTo>
                  <a:cubicBezTo>
                    <a:pt x="665" y="86"/>
                    <a:pt x="655" y="86"/>
                    <a:pt x="646" y="87"/>
                  </a:cubicBezTo>
                  <a:cubicBezTo>
                    <a:pt x="550" y="97"/>
                    <a:pt x="475" y="170"/>
                    <a:pt x="460" y="262"/>
                  </a:cubicBezTo>
                  <a:cubicBezTo>
                    <a:pt x="445" y="228"/>
                    <a:pt x="452" y="123"/>
                    <a:pt x="537" y="66"/>
                  </a:cubicBezTo>
                  <a:cubicBezTo>
                    <a:pt x="496" y="25"/>
                    <a:pt x="440" y="0"/>
                    <a:pt x="378" y="0"/>
                  </a:cubicBezTo>
                  <a:cubicBezTo>
                    <a:pt x="256" y="0"/>
                    <a:pt x="157" y="96"/>
                    <a:pt x="151" y="216"/>
                  </a:cubicBezTo>
                  <a:cubicBezTo>
                    <a:pt x="149" y="216"/>
                    <a:pt x="146" y="216"/>
                    <a:pt x="144" y="216"/>
                  </a:cubicBezTo>
                  <a:cubicBezTo>
                    <a:pt x="64" y="216"/>
                    <a:pt x="0" y="280"/>
                    <a:pt x="0" y="360"/>
                  </a:cubicBezTo>
                  <a:cubicBezTo>
                    <a:pt x="0" y="439"/>
                    <a:pt x="64" y="504"/>
                    <a:pt x="144" y="504"/>
                  </a:cubicBezTo>
                  <a:cubicBezTo>
                    <a:pt x="665" y="504"/>
                    <a:pt x="665" y="504"/>
                    <a:pt x="665" y="504"/>
                  </a:cubicBezTo>
                  <a:cubicBezTo>
                    <a:pt x="665" y="503"/>
                    <a:pt x="665" y="503"/>
                    <a:pt x="665" y="503"/>
                  </a:cubicBezTo>
                  <a:cubicBezTo>
                    <a:pt x="665" y="503"/>
                    <a:pt x="665" y="503"/>
                    <a:pt x="665" y="503"/>
                  </a:cubicBezTo>
                  <a:cubicBezTo>
                    <a:pt x="781" y="503"/>
                    <a:pt x="874" y="410"/>
                    <a:pt x="874" y="295"/>
                  </a:cubicBezTo>
                  <a:cubicBezTo>
                    <a:pt x="874" y="182"/>
                    <a:pt x="785" y="91"/>
                    <a:pt x="674" y="86"/>
                  </a:cubicBezTo>
                  <a:close/>
                </a:path>
              </a:pathLst>
            </a:custGeom>
            <a:solidFill>
              <a:srgbClr val="FFFFFF">
                <a:alpha val="80000"/>
              </a:srgbClr>
            </a:solidFill>
            <a:ln w="22225">
              <a:noFill/>
              <a:prstDash val="sysDash"/>
            </a:ln>
          </p:spPr>
          <p:txBody>
            <a:bodyPr vert="horz" wrap="square" lIns="91440" tIns="45720" rIns="91440" bIns="45720" numCol="1" anchor="t" anchorCtr="0" compatLnSpc="1">
              <a:prstTxWarp prst="textNoShape">
                <a:avLst/>
              </a:prstTxWarp>
            </a:bodyPr>
            <a:lstStyle/>
            <a:p>
              <a:endParaRPr lang="en-US" dirty="0">
                <a:solidFill>
                  <a:srgbClr val="000000"/>
                </a:solidFill>
                <a:ea typeface="Arial" charset="0"/>
                <a:cs typeface="Arial" charset="0"/>
              </a:endParaRPr>
            </a:p>
          </p:txBody>
        </p:sp>
      </p:grpSp>
      <p:sp>
        <p:nvSpPr>
          <p:cNvPr id="146" name="Text Placeholder 1"/>
          <p:cNvSpPr>
            <a:spLocks noGrp="1"/>
          </p:cNvSpPr>
          <p:nvPr>
            <p:ph type="body" sz="quarter" idx="10"/>
          </p:nvPr>
        </p:nvSpPr>
        <p:spPr>
          <a:xfrm>
            <a:off x="385782" y="342567"/>
            <a:ext cx="14244618" cy="646318"/>
          </a:xfrm>
        </p:spPr>
        <p:txBody>
          <a:bodyPr/>
          <a:lstStyle/>
          <a:p>
            <a:pPr marL="0" indent="0">
              <a:buNone/>
            </a:pPr>
            <a:r>
              <a:rPr lang="en-US" dirty="0" err="1">
                <a:latin typeface="Arial" charset="0"/>
                <a:ea typeface="Arial" charset="0"/>
                <a:cs typeface="Arial" charset="0"/>
              </a:rPr>
              <a:t>MediaCentral</a:t>
            </a:r>
            <a:r>
              <a:rPr lang="en-US" dirty="0">
                <a:latin typeface="Arial" charset="0"/>
                <a:ea typeface="Arial" charset="0"/>
                <a:cs typeface="Arial" charset="0"/>
              </a:rPr>
              <a:t> Cloud Platform</a:t>
            </a:r>
            <a:endParaRPr lang="en-US" sz="2900" i="1" dirty="0">
              <a:latin typeface="Arial" charset="0"/>
              <a:ea typeface="Arial" charset="0"/>
              <a:cs typeface="Arial"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4616" y="1534980"/>
            <a:ext cx="12421774" cy="6077449"/>
          </a:xfrm>
          <a:prstGeom prst="rect">
            <a:avLst/>
          </a:prstGeom>
        </p:spPr>
      </p:pic>
    </p:spTree>
    <p:extLst>
      <p:ext uri="{BB962C8B-B14F-4D97-AF65-F5344CB8AC3E}">
        <p14:creationId xmlns:p14="http://schemas.microsoft.com/office/powerpoint/2010/main" val="196315800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creenshoten.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72743" y="4949817"/>
            <a:ext cx="1634548" cy="879918"/>
          </a:xfrm>
          <a:prstGeom prst="rect">
            <a:avLst/>
          </a:prstGeom>
        </p:spPr>
      </p:pic>
      <p:sp>
        <p:nvSpPr>
          <p:cNvPr id="146" name="Text Placeholder 1"/>
          <p:cNvSpPr>
            <a:spLocks noGrp="1"/>
          </p:cNvSpPr>
          <p:nvPr>
            <p:ph type="body" sz="quarter" idx="10"/>
          </p:nvPr>
        </p:nvSpPr>
        <p:spPr>
          <a:xfrm>
            <a:off x="385782" y="342567"/>
            <a:ext cx="14244618" cy="646318"/>
          </a:xfrm>
        </p:spPr>
        <p:txBody>
          <a:bodyPr/>
          <a:lstStyle/>
          <a:p>
            <a:pPr marL="0" indent="0">
              <a:buNone/>
            </a:pPr>
            <a:r>
              <a:rPr lang="en-US" dirty="0">
                <a:latin typeface="Arial" charset="0"/>
                <a:ea typeface="Arial" charset="0"/>
                <a:cs typeface="Arial" charset="0"/>
              </a:rPr>
              <a:t>Collaborative Production Ecosystems</a:t>
            </a:r>
            <a:endParaRPr lang="en-US" sz="2900" i="1" dirty="0">
              <a:latin typeface="Arial" charset="0"/>
              <a:ea typeface="Arial" charset="0"/>
              <a:cs typeface="Arial"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77268" y="2725429"/>
            <a:ext cx="6246406" cy="3079945"/>
          </a:xfrm>
          <a:prstGeom prst="rect">
            <a:avLst/>
          </a:prstGeom>
        </p:spPr>
      </p:pic>
      <p:grpSp>
        <p:nvGrpSpPr>
          <p:cNvPr id="92" name="Group 91"/>
          <p:cNvGrpSpPr/>
          <p:nvPr/>
        </p:nvGrpSpPr>
        <p:grpSpPr>
          <a:xfrm>
            <a:off x="5624576" y="1436789"/>
            <a:ext cx="3826730" cy="2606197"/>
            <a:chOff x="7594164" y="7294935"/>
            <a:chExt cx="1647652" cy="893402"/>
          </a:xfrm>
        </p:grpSpPr>
        <p:sp>
          <p:nvSpPr>
            <p:cNvPr id="93" name="TextBox 92"/>
            <p:cNvSpPr txBox="1"/>
            <p:nvPr/>
          </p:nvSpPr>
          <p:spPr>
            <a:xfrm>
              <a:off x="7594164" y="7846329"/>
              <a:ext cx="1647652" cy="342008"/>
            </a:xfrm>
            <a:prstGeom prst="rect">
              <a:avLst/>
            </a:prstGeom>
            <a:noFill/>
          </p:spPr>
          <p:txBody>
            <a:bodyPr wrap="square" rtlCol="0" anchor="ctr">
              <a:spAutoFit/>
            </a:bodyPr>
            <a:lstStyle/>
            <a:p>
              <a:pPr algn="ctr"/>
              <a:endParaRPr lang="en-US" sz="1000" dirty="0">
                <a:solidFill>
                  <a:srgbClr val="F2F2F2"/>
                </a:solidFill>
                <a:ea typeface="Arial" charset="0"/>
                <a:cs typeface="Arial" charset="0"/>
              </a:endParaRPr>
            </a:p>
          </p:txBody>
        </p:sp>
        <p:sp>
          <p:nvSpPr>
            <p:cNvPr id="94" name="Freeform 6"/>
            <p:cNvSpPr>
              <a:spLocks/>
            </p:cNvSpPr>
            <p:nvPr/>
          </p:nvSpPr>
          <p:spPr bwMode="auto">
            <a:xfrm>
              <a:off x="7887236" y="7294935"/>
              <a:ext cx="898945" cy="518721"/>
            </a:xfrm>
            <a:custGeom>
              <a:avLst/>
              <a:gdLst>
                <a:gd name="T0" fmla="*/ 674 w 874"/>
                <a:gd name="T1" fmla="*/ 86 h 504"/>
                <a:gd name="T2" fmla="*/ 646 w 874"/>
                <a:gd name="T3" fmla="*/ 87 h 504"/>
                <a:gd name="T4" fmla="*/ 460 w 874"/>
                <a:gd name="T5" fmla="*/ 262 h 504"/>
                <a:gd name="T6" fmla="*/ 537 w 874"/>
                <a:gd name="T7" fmla="*/ 66 h 504"/>
                <a:gd name="T8" fmla="*/ 378 w 874"/>
                <a:gd name="T9" fmla="*/ 0 h 504"/>
                <a:gd name="T10" fmla="*/ 151 w 874"/>
                <a:gd name="T11" fmla="*/ 216 h 504"/>
                <a:gd name="T12" fmla="*/ 144 w 874"/>
                <a:gd name="T13" fmla="*/ 216 h 504"/>
                <a:gd name="T14" fmla="*/ 0 w 874"/>
                <a:gd name="T15" fmla="*/ 360 h 504"/>
                <a:gd name="T16" fmla="*/ 144 w 874"/>
                <a:gd name="T17" fmla="*/ 504 h 504"/>
                <a:gd name="T18" fmla="*/ 665 w 874"/>
                <a:gd name="T19" fmla="*/ 504 h 504"/>
                <a:gd name="T20" fmla="*/ 665 w 874"/>
                <a:gd name="T21" fmla="*/ 503 h 504"/>
                <a:gd name="T22" fmla="*/ 665 w 874"/>
                <a:gd name="T23" fmla="*/ 503 h 504"/>
                <a:gd name="T24" fmla="*/ 874 w 874"/>
                <a:gd name="T25" fmla="*/ 295 h 504"/>
                <a:gd name="T26" fmla="*/ 674 w 874"/>
                <a:gd name="T27" fmla="*/ 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504">
                  <a:moveTo>
                    <a:pt x="674" y="86"/>
                  </a:moveTo>
                  <a:cubicBezTo>
                    <a:pt x="665" y="86"/>
                    <a:pt x="655" y="86"/>
                    <a:pt x="646" y="87"/>
                  </a:cubicBezTo>
                  <a:cubicBezTo>
                    <a:pt x="550" y="97"/>
                    <a:pt x="475" y="170"/>
                    <a:pt x="460" y="262"/>
                  </a:cubicBezTo>
                  <a:cubicBezTo>
                    <a:pt x="445" y="228"/>
                    <a:pt x="452" y="123"/>
                    <a:pt x="537" y="66"/>
                  </a:cubicBezTo>
                  <a:cubicBezTo>
                    <a:pt x="496" y="25"/>
                    <a:pt x="440" y="0"/>
                    <a:pt x="378" y="0"/>
                  </a:cubicBezTo>
                  <a:cubicBezTo>
                    <a:pt x="256" y="0"/>
                    <a:pt x="157" y="96"/>
                    <a:pt x="151" y="216"/>
                  </a:cubicBezTo>
                  <a:cubicBezTo>
                    <a:pt x="149" y="216"/>
                    <a:pt x="146" y="216"/>
                    <a:pt x="144" y="216"/>
                  </a:cubicBezTo>
                  <a:cubicBezTo>
                    <a:pt x="64" y="216"/>
                    <a:pt x="0" y="280"/>
                    <a:pt x="0" y="360"/>
                  </a:cubicBezTo>
                  <a:cubicBezTo>
                    <a:pt x="0" y="439"/>
                    <a:pt x="64" y="504"/>
                    <a:pt x="144" y="504"/>
                  </a:cubicBezTo>
                  <a:cubicBezTo>
                    <a:pt x="665" y="504"/>
                    <a:pt x="665" y="504"/>
                    <a:pt x="665" y="504"/>
                  </a:cubicBezTo>
                  <a:cubicBezTo>
                    <a:pt x="665" y="503"/>
                    <a:pt x="665" y="503"/>
                    <a:pt x="665" y="503"/>
                  </a:cubicBezTo>
                  <a:cubicBezTo>
                    <a:pt x="665" y="503"/>
                    <a:pt x="665" y="503"/>
                    <a:pt x="665" y="503"/>
                  </a:cubicBezTo>
                  <a:cubicBezTo>
                    <a:pt x="781" y="503"/>
                    <a:pt x="874" y="410"/>
                    <a:pt x="874" y="295"/>
                  </a:cubicBezTo>
                  <a:cubicBezTo>
                    <a:pt x="874" y="182"/>
                    <a:pt x="785" y="91"/>
                    <a:pt x="674" y="86"/>
                  </a:cubicBezTo>
                  <a:close/>
                </a:path>
              </a:pathLst>
            </a:custGeom>
            <a:solidFill>
              <a:srgbClr val="FFFFFF">
                <a:alpha val="80000"/>
              </a:srgbClr>
            </a:solidFill>
            <a:ln w="22225">
              <a:noFill/>
              <a:prstDash val="sysDash"/>
            </a:ln>
          </p:spPr>
          <p:txBody>
            <a:bodyPr vert="horz" wrap="square" lIns="91440" tIns="45720" rIns="91440" bIns="45720" numCol="1" anchor="t" anchorCtr="0" compatLnSpc="1">
              <a:prstTxWarp prst="textNoShape">
                <a:avLst/>
              </a:prstTxWarp>
            </a:bodyPr>
            <a:lstStyle/>
            <a:p>
              <a:endParaRPr lang="en-US" dirty="0">
                <a:solidFill>
                  <a:srgbClr val="000000"/>
                </a:solidFill>
                <a:ea typeface="Arial" charset="0"/>
                <a:cs typeface="Arial" charset="0"/>
              </a:endParaRPr>
            </a:p>
          </p:txBody>
        </p:sp>
      </p:grpSp>
      <p:grpSp>
        <p:nvGrpSpPr>
          <p:cNvPr id="134" name="Group 133"/>
          <p:cNvGrpSpPr/>
          <p:nvPr/>
        </p:nvGrpSpPr>
        <p:grpSpPr>
          <a:xfrm>
            <a:off x="6069564" y="5588193"/>
            <a:ext cx="2860171" cy="2285025"/>
            <a:chOff x="5346493" y="7171048"/>
            <a:chExt cx="1667578" cy="964573"/>
          </a:xfrm>
        </p:grpSpPr>
        <p:sp>
          <p:nvSpPr>
            <p:cNvPr id="135" name="TextBox 134"/>
            <p:cNvSpPr txBox="1"/>
            <p:nvPr/>
          </p:nvSpPr>
          <p:spPr>
            <a:xfrm>
              <a:off x="5346493" y="7896863"/>
              <a:ext cx="1667578" cy="238758"/>
            </a:xfrm>
            <a:prstGeom prst="rect">
              <a:avLst/>
            </a:prstGeom>
            <a:noFill/>
          </p:spPr>
          <p:txBody>
            <a:bodyPr wrap="square" rtlCol="0" anchor="ctr">
              <a:spAutoFit/>
            </a:bodyPr>
            <a:lstStyle/>
            <a:p>
              <a:pPr algn="ctr"/>
              <a:endParaRPr lang="en-US" sz="1100" dirty="0">
                <a:solidFill>
                  <a:srgbClr val="F2F2F2"/>
                </a:solidFill>
                <a:ea typeface="Arial" charset="0"/>
                <a:cs typeface="Arial" charset="0"/>
              </a:endParaRPr>
            </a:p>
          </p:txBody>
        </p:sp>
        <p:grpSp>
          <p:nvGrpSpPr>
            <p:cNvPr id="136" name="Group 135"/>
            <p:cNvGrpSpPr/>
            <p:nvPr/>
          </p:nvGrpSpPr>
          <p:grpSpPr>
            <a:xfrm>
              <a:off x="5790352" y="7171048"/>
              <a:ext cx="779859" cy="629088"/>
              <a:chOff x="2773385" y="6736679"/>
              <a:chExt cx="849905" cy="685592"/>
            </a:xfrm>
            <a:solidFill>
              <a:schemeClr val="bg1">
                <a:lumMod val="85000"/>
              </a:schemeClr>
            </a:solidFill>
          </p:grpSpPr>
          <p:sp>
            <p:nvSpPr>
              <p:cNvPr id="137" name="Freeform 23"/>
              <p:cNvSpPr>
                <a:spLocks noEditPoints="1"/>
              </p:cNvSpPr>
              <p:nvPr/>
            </p:nvSpPr>
            <p:spPr bwMode="auto">
              <a:xfrm>
                <a:off x="2773385" y="6736679"/>
                <a:ext cx="354620" cy="685592"/>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solidFill>
                <a:srgbClr val="FFFFFF">
                  <a:alpha val="80000"/>
                </a:srgbClr>
              </a:solidFill>
              <a:ln>
                <a:noFill/>
                <a:prstDash val="sysDash"/>
              </a:ln>
            </p:spPr>
            <p:txBody>
              <a:bodyPr vert="horz" wrap="square" lIns="91440" tIns="45720" rIns="91440" bIns="45720" numCol="1" anchor="t" anchorCtr="0" compatLnSpc="1">
                <a:prstTxWarp prst="textNoShape">
                  <a:avLst/>
                </a:prstTxWarp>
              </a:bodyPr>
              <a:lstStyle/>
              <a:p>
                <a:endParaRPr lang="en-US" dirty="0">
                  <a:solidFill>
                    <a:srgbClr val="000000"/>
                  </a:solidFill>
                  <a:ea typeface="Arial" charset="0"/>
                  <a:cs typeface="Arial" charset="0"/>
                </a:endParaRPr>
              </a:p>
            </p:txBody>
          </p:sp>
          <p:grpSp>
            <p:nvGrpSpPr>
              <p:cNvPr id="138" name="Group 137"/>
              <p:cNvGrpSpPr/>
              <p:nvPr/>
            </p:nvGrpSpPr>
            <p:grpSpPr>
              <a:xfrm>
                <a:off x="3171974" y="6899379"/>
                <a:ext cx="451316" cy="522892"/>
                <a:chOff x="5394326" y="4936834"/>
                <a:chExt cx="720725" cy="835025"/>
              </a:xfrm>
              <a:grpFill/>
            </p:grpSpPr>
            <p:sp>
              <p:nvSpPr>
                <p:cNvPr id="139"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solidFill>
                  <a:srgbClr val="FFFFFF">
                    <a:alpha val="80000"/>
                  </a:srgbClr>
                </a:solidFill>
                <a:ln>
                  <a:noFill/>
                  <a:prstDash val="sysDash"/>
                </a:ln>
              </p:spPr>
              <p:txBody>
                <a:bodyPr vert="horz" wrap="square" lIns="91440" tIns="45720" rIns="91440" bIns="45720" numCol="1" anchor="t" anchorCtr="0" compatLnSpc="1">
                  <a:prstTxWarp prst="textNoShape">
                    <a:avLst/>
                  </a:prstTxWarp>
                </a:bodyPr>
                <a:lstStyle/>
                <a:p>
                  <a:endParaRPr lang="en-US" dirty="0">
                    <a:solidFill>
                      <a:srgbClr val="000000"/>
                    </a:solidFill>
                    <a:ea typeface="Arial" charset="0"/>
                    <a:cs typeface="Arial" charset="0"/>
                  </a:endParaRPr>
                </a:p>
              </p:txBody>
            </p:sp>
            <p:sp>
              <p:nvSpPr>
                <p:cNvPr id="140"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solidFill>
                  <a:srgbClr val="FFFFFF">
                    <a:alpha val="80000"/>
                  </a:srgbClr>
                </a:solidFill>
                <a:ln>
                  <a:noFill/>
                  <a:prstDash val="sysDash"/>
                </a:ln>
              </p:spPr>
              <p:txBody>
                <a:bodyPr vert="horz" wrap="square" lIns="91440" tIns="45720" rIns="91440" bIns="45720" numCol="1" anchor="t" anchorCtr="0" compatLnSpc="1">
                  <a:prstTxWarp prst="textNoShape">
                    <a:avLst/>
                  </a:prstTxWarp>
                </a:bodyPr>
                <a:lstStyle/>
                <a:p>
                  <a:endParaRPr lang="en-US" dirty="0">
                    <a:solidFill>
                      <a:srgbClr val="000000"/>
                    </a:solidFill>
                    <a:ea typeface="Arial" charset="0"/>
                    <a:cs typeface="Arial" charset="0"/>
                  </a:endParaRPr>
                </a:p>
              </p:txBody>
            </p:sp>
          </p:grpSp>
        </p:grpSp>
      </p:grpSp>
      <p:pic>
        <p:nvPicPr>
          <p:cNvPr id="15" name="Picture 2"/>
          <p:cNvPicPr>
            <a:picLocks noChangeAspect="1" noChangeArrowheads="1"/>
          </p:cNvPicPr>
          <p:nvPr/>
        </p:nvPicPr>
        <p:blipFill>
          <a:blip r:embed="rId5"/>
          <a:stretch>
            <a:fillRect/>
          </a:stretch>
        </p:blipFill>
        <p:spPr bwMode="auto">
          <a:xfrm>
            <a:off x="814359" y="2550336"/>
            <a:ext cx="1625583" cy="838519"/>
          </a:xfrm>
          <a:prstGeom prst="rect">
            <a:avLst/>
          </a:prstGeom>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16999" y="5180002"/>
            <a:ext cx="1382620" cy="976299"/>
          </a:xfrm>
          <a:prstGeom prst="rect">
            <a:avLst/>
          </a:prstGeom>
          <a:noFill/>
          <a:ln>
            <a:noFill/>
          </a:ln>
          <a:effectLst>
            <a:outerShdw dist="35921" dir="2700000" algn="ctr" rotWithShape="0">
              <a:schemeClr val="bg2"/>
            </a:outerShdw>
            <a:reflection blurRad="6350" stA="50000" endA="275" endPos="40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716639" y="1359518"/>
            <a:ext cx="952173" cy="716274"/>
          </a:xfrm>
          <a:prstGeom prst="rect">
            <a:avLst/>
          </a:prstGeom>
          <a:noFill/>
          <a:ln>
            <a:noFill/>
          </a:ln>
          <a:effectLst>
            <a:outerShdw dist="35921" dir="2700000" algn="ctr" rotWithShape="0">
              <a:schemeClr val="bg2"/>
            </a:outerShdw>
            <a:reflection blurRad="6350" stA="50000" endA="275" endPos="40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descr="Adobe_Systems_logo_and_wordmark.svg.png"/>
          <p:cNvPicPr>
            <a:picLocks noChangeAspect="1"/>
          </p:cNvPicPr>
          <p:nvPr/>
        </p:nvPicPr>
        <p:blipFill>
          <a:blip r:embed="rId8" cstate="email">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3327475" y="5668152"/>
            <a:ext cx="579816" cy="579816"/>
          </a:xfrm>
          <a:prstGeom prst="rect">
            <a:avLst/>
          </a:prstGeom>
        </p:spPr>
      </p:pic>
      <p:pic>
        <p:nvPicPr>
          <p:cNvPr id="21" name="Picture 20"/>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979896" y="6702685"/>
            <a:ext cx="677852" cy="485355"/>
          </a:xfrm>
          <a:prstGeom prst="rect">
            <a:avLst/>
          </a:prstGeom>
        </p:spPr>
      </p:pic>
      <p:pic>
        <p:nvPicPr>
          <p:cNvPr id="22" name="Picture 21"/>
          <p:cNvPicPr>
            <a:picLocks noChangeAspect="1"/>
          </p:cNvPicPr>
          <p:nvPr/>
        </p:nvPicPr>
        <p:blipFill rotWithShape="1">
          <a:blip r:embed="rId12" cstate="screen">
            <a:extLst>
              <a:ext uri="{28A0092B-C50C-407E-A947-70E740481C1C}">
                <a14:useLocalDpi xmlns:a14="http://schemas.microsoft.com/office/drawing/2010/main" val="0"/>
              </a:ext>
            </a:extLst>
          </a:blip>
          <a:srcRect b="52156"/>
          <a:stretch/>
        </p:blipFill>
        <p:spPr>
          <a:xfrm>
            <a:off x="10714973" y="6271100"/>
            <a:ext cx="2074308" cy="478125"/>
          </a:xfrm>
          <a:prstGeom prst="rect">
            <a:avLst/>
          </a:prstGeom>
        </p:spPr>
      </p:pic>
      <p:pic>
        <p:nvPicPr>
          <p:cNvPr id="23" name="Picture 22"/>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4296995" y="1375416"/>
            <a:ext cx="1409369" cy="621454"/>
          </a:xfrm>
          <a:prstGeom prst="rect">
            <a:avLst/>
          </a:prstGeom>
        </p:spPr>
      </p:pic>
      <p:pic>
        <p:nvPicPr>
          <p:cNvPr id="24" name="Picture 23"/>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4645615" y="6993749"/>
            <a:ext cx="932534" cy="464081"/>
          </a:xfrm>
          <a:prstGeom prst="rect">
            <a:avLst/>
          </a:prstGeom>
        </p:spPr>
      </p:pic>
      <p:pic>
        <p:nvPicPr>
          <p:cNvPr id="25" name="Picture 24"/>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2639372" y="1359518"/>
            <a:ext cx="939014" cy="902698"/>
          </a:xfrm>
          <a:prstGeom prst="rect">
            <a:avLst/>
          </a:prstGeom>
        </p:spPr>
      </p:pic>
      <p:pic>
        <p:nvPicPr>
          <p:cNvPr id="26" name="Dolby_linear_Black-filtered.png"/>
          <p:cNvPicPr/>
          <p:nvPr/>
        </p:nvPicPr>
        <p:blipFill>
          <a:blip r:embed="rId16">
            <a:extLst/>
          </a:blip>
          <a:stretch>
            <a:fillRect/>
          </a:stretch>
        </p:blipFill>
        <p:spPr>
          <a:xfrm>
            <a:off x="12306265" y="3795892"/>
            <a:ext cx="1601026" cy="293344"/>
          </a:xfrm>
          <a:prstGeom prst="rect">
            <a:avLst/>
          </a:prstGeom>
          <a:ln w="3175">
            <a:miter lim="400000"/>
          </a:ln>
        </p:spPr>
      </p:pic>
      <p:pic>
        <p:nvPicPr>
          <p:cNvPr id="27" name="Picture 26"/>
          <p:cNvPicPr>
            <a:picLocks noChangeAspect="1"/>
          </p:cNvPicPr>
          <p:nvPr/>
        </p:nvPicPr>
        <p:blipFill rotWithShape="1">
          <a:blip r:embed="rId17" cstate="email">
            <a:extLst>
              <a:ext uri="{28A0092B-C50C-407E-A947-70E740481C1C}">
                <a14:useLocalDpi xmlns:a14="http://schemas.microsoft.com/office/drawing/2010/main" val="0"/>
              </a:ext>
            </a:extLst>
          </a:blip>
          <a:srcRect l="11305" t="13511" r="10796" b="43070"/>
          <a:stretch/>
        </p:blipFill>
        <p:spPr>
          <a:xfrm>
            <a:off x="9043760" y="6946018"/>
            <a:ext cx="1629434" cy="511812"/>
          </a:xfrm>
          <a:prstGeom prst="rect">
            <a:avLst/>
          </a:prstGeom>
        </p:spPr>
      </p:pic>
      <p:pic>
        <p:nvPicPr>
          <p:cNvPr id="28" name="Picture 27"/>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737729" y="4139934"/>
            <a:ext cx="1390098" cy="376429"/>
          </a:xfrm>
          <a:prstGeom prst="rect">
            <a:avLst/>
          </a:prstGeom>
        </p:spPr>
      </p:pic>
      <p:pic>
        <p:nvPicPr>
          <p:cNvPr id="29" name="Picture 28"/>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8424437" y="1038170"/>
            <a:ext cx="2429901" cy="1295945"/>
          </a:xfrm>
          <a:prstGeom prst="rect">
            <a:avLst/>
          </a:prstGeom>
        </p:spPr>
      </p:pic>
      <p:pic>
        <p:nvPicPr>
          <p:cNvPr id="31" name="Picture 30" descr="Logger_Overview.jp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2272743" y="2552335"/>
            <a:ext cx="1517141" cy="862300"/>
          </a:xfrm>
          <a:prstGeom prst="rect">
            <a:avLst/>
          </a:prstGeom>
        </p:spPr>
      </p:pic>
      <p:pic>
        <p:nvPicPr>
          <p:cNvPr id="2" name="Picture 1"/>
          <p:cNvPicPr>
            <a:picLocks noChangeAspect="1"/>
          </p:cNvPicPr>
          <p:nvPr/>
        </p:nvPicPr>
        <p:blipFill>
          <a:blip r:embed="rId21"/>
          <a:stretch>
            <a:fillRect/>
          </a:stretch>
        </p:blipFill>
        <p:spPr>
          <a:xfrm>
            <a:off x="2871024" y="3235710"/>
            <a:ext cx="788564" cy="788564"/>
          </a:xfrm>
          <a:prstGeom prst="rect">
            <a:avLst/>
          </a:prstGeom>
        </p:spPr>
      </p:pic>
      <p:pic>
        <p:nvPicPr>
          <p:cNvPr id="5" name="Picture 4"/>
          <p:cNvPicPr>
            <a:picLocks noChangeAspect="1"/>
          </p:cNvPicPr>
          <p:nvPr/>
        </p:nvPicPr>
        <p:blipFill>
          <a:blip r:embed="rId22"/>
          <a:stretch>
            <a:fillRect/>
          </a:stretch>
        </p:blipFill>
        <p:spPr>
          <a:xfrm>
            <a:off x="3065463" y="5937199"/>
            <a:ext cx="2115172" cy="301295"/>
          </a:xfrm>
          <a:prstGeom prst="rect">
            <a:avLst/>
          </a:prstGeom>
        </p:spPr>
      </p:pic>
      <p:pic>
        <p:nvPicPr>
          <p:cNvPr id="6" name="Picture 5"/>
          <p:cNvPicPr>
            <a:picLocks noChangeAspect="1"/>
          </p:cNvPicPr>
          <p:nvPr/>
        </p:nvPicPr>
        <p:blipFill>
          <a:blip r:embed="rId23"/>
          <a:stretch>
            <a:fillRect/>
          </a:stretch>
        </p:blipFill>
        <p:spPr>
          <a:xfrm>
            <a:off x="10683901" y="3474583"/>
            <a:ext cx="1362137" cy="507564"/>
          </a:xfrm>
          <a:prstGeom prst="rect">
            <a:avLst/>
          </a:prstGeom>
        </p:spPr>
      </p:pic>
      <p:pic>
        <p:nvPicPr>
          <p:cNvPr id="7" name="Picture 6"/>
          <p:cNvPicPr>
            <a:picLocks noChangeAspect="1"/>
          </p:cNvPicPr>
          <p:nvPr/>
        </p:nvPicPr>
        <p:blipFill>
          <a:blip r:embed="rId24"/>
          <a:stretch>
            <a:fillRect/>
          </a:stretch>
        </p:blipFill>
        <p:spPr>
          <a:xfrm>
            <a:off x="10763069" y="4618049"/>
            <a:ext cx="1214925" cy="372676"/>
          </a:xfrm>
          <a:prstGeom prst="rect">
            <a:avLst/>
          </a:prstGeom>
        </p:spPr>
      </p:pic>
    </p:spTree>
    <p:extLst>
      <p:ext uri="{BB962C8B-B14F-4D97-AF65-F5344CB8AC3E}">
        <p14:creationId xmlns:p14="http://schemas.microsoft.com/office/powerpoint/2010/main" val="31669171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 Placeholder 1"/>
          <p:cNvSpPr>
            <a:spLocks noGrp="1"/>
          </p:cNvSpPr>
          <p:nvPr>
            <p:ph type="body" sz="quarter" idx="10"/>
          </p:nvPr>
        </p:nvSpPr>
        <p:spPr>
          <a:xfrm>
            <a:off x="385782" y="342567"/>
            <a:ext cx="14244618" cy="646318"/>
          </a:xfrm>
        </p:spPr>
        <p:txBody>
          <a:bodyPr/>
          <a:lstStyle/>
          <a:p>
            <a:pPr marL="0" indent="0">
              <a:buNone/>
            </a:pPr>
            <a:r>
              <a:rPr lang="en-US" dirty="0">
                <a:latin typeface="Arial" charset="0"/>
                <a:ea typeface="Arial" charset="0"/>
                <a:cs typeface="Arial" charset="0"/>
              </a:rPr>
              <a:t>Summary</a:t>
            </a:r>
            <a:endParaRPr lang="en-US" sz="2900" i="1" dirty="0">
              <a:latin typeface="Arial" charset="0"/>
              <a:ea typeface="Arial" charset="0"/>
              <a:cs typeface="Arial" charset="0"/>
            </a:endParaRPr>
          </a:p>
        </p:txBody>
      </p:sp>
      <p:sp>
        <p:nvSpPr>
          <p:cNvPr id="33" name="Text Placeholder 4"/>
          <p:cNvSpPr txBox="1">
            <a:spLocks/>
          </p:cNvSpPr>
          <p:nvPr/>
        </p:nvSpPr>
        <p:spPr>
          <a:xfrm>
            <a:off x="7032757" y="1119674"/>
            <a:ext cx="7247745" cy="6195525"/>
          </a:xfrm>
          <a:prstGeom prst="rect">
            <a:avLst/>
          </a:prstGeom>
        </p:spPr>
        <p:txBody>
          <a:bodyPr/>
          <a:lstStyle>
            <a:lvl1pPr marL="0" indent="0" algn="l" defTabSz="1304925" rtl="0" eaLnBrk="1" fontAlgn="base" hangingPunct="1">
              <a:spcBef>
                <a:spcPct val="20000"/>
              </a:spcBef>
              <a:spcAft>
                <a:spcPct val="0"/>
              </a:spcAft>
              <a:buFontTx/>
              <a:buNone/>
              <a:defRPr sz="3200" kern="1200">
                <a:solidFill>
                  <a:srgbClr val="595959"/>
                </a:solidFill>
                <a:latin typeface="+mn-lt"/>
                <a:ea typeface="+mn-ea"/>
                <a:cs typeface="+mn-cs"/>
              </a:defRPr>
            </a:lvl1pPr>
            <a:lvl2pPr marL="628650" indent="-342901" algn="l" defTabSz="1304925" rtl="0" eaLnBrk="1" fontAlgn="base" hangingPunct="1">
              <a:spcBef>
                <a:spcPct val="20000"/>
              </a:spcBef>
              <a:spcAft>
                <a:spcPct val="0"/>
              </a:spcAft>
              <a:buFont typeface="Wingdings" pitchFamily="2" charset="2"/>
              <a:buChar char="§"/>
              <a:defRPr sz="2900" kern="1200">
                <a:solidFill>
                  <a:srgbClr val="595959"/>
                </a:solidFill>
                <a:latin typeface="+mn-lt"/>
                <a:ea typeface="+mn-ea"/>
                <a:cs typeface="+mn-cs"/>
              </a:defRPr>
            </a:lvl2pPr>
            <a:lvl3pPr marL="971550" indent="-342901" algn="l" defTabSz="1304925" rtl="0" eaLnBrk="1" fontAlgn="base" hangingPunct="1">
              <a:spcBef>
                <a:spcPct val="20000"/>
              </a:spcBef>
              <a:spcAft>
                <a:spcPct val="0"/>
              </a:spcAft>
              <a:buFont typeface="Arial" charset="0"/>
              <a:buChar char="•"/>
              <a:defRPr sz="2400" kern="1200">
                <a:solidFill>
                  <a:srgbClr val="595959"/>
                </a:solidFill>
                <a:latin typeface="+mn-lt"/>
                <a:ea typeface="+mn-ea"/>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4pPr>
            <a:lvl5pPr marL="2938462"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5pPr>
            <a:lvl6pPr marL="3591746"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4790"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7837"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0882"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342900" indent="-342900">
              <a:spcAft>
                <a:spcPts val="1200"/>
              </a:spcAft>
              <a:buFont typeface="Arial" panose="020B0604020202020204" pitchFamily="34" charset="0"/>
              <a:buChar char="•"/>
            </a:pPr>
            <a:r>
              <a:rPr lang="en-US" sz="2800" dirty="0">
                <a:solidFill>
                  <a:schemeClr val="bg1"/>
                </a:solidFill>
              </a:rPr>
              <a:t>Not all use cases can ‘lift and shift’ to cloud</a:t>
            </a:r>
          </a:p>
          <a:p>
            <a:pPr marL="342900" indent="-342900">
              <a:spcAft>
                <a:spcPts val="1200"/>
              </a:spcAft>
              <a:buFont typeface="Arial" panose="020B0604020202020204" pitchFamily="34" charset="0"/>
              <a:buChar char="•"/>
            </a:pPr>
            <a:r>
              <a:rPr lang="en-US" sz="2800" dirty="0">
                <a:solidFill>
                  <a:schemeClr val="bg1"/>
                </a:solidFill>
              </a:rPr>
              <a:t>Use of ‘cloud native’ services can provide valuable new capabilities and promote collaboration</a:t>
            </a:r>
          </a:p>
          <a:p>
            <a:pPr marL="342900" indent="-342900">
              <a:spcAft>
                <a:spcPts val="1200"/>
              </a:spcAft>
              <a:buFont typeface="Arial" panose="020B0604020202020204" pitchFamily="34" charset="0"/>
              <a:buChar char="•"/>
            </a:pPr>
            <a:r>
              <a:rPr lang="en-US" sz="2800" dirty="0">
                <a:solidFill>
                  <a:schemeClr val="bg1"/>
                </a:solidFill>
              </a:rPr>
              <a:t>Beware of replicating on-</a:t>
            </a:r>
            <a:r>
              <a:rPr lang="en-US" sz="2800" dirty="0" err="1">
                <a:solidFill>
                  <a:schemeClr val="bg1"/>
                </a:solidFill>
              </a:rPr>
              <a:t>prem</a:t>
            </a:r>
            <a:r>
              <a:rPr lang="en-US" sz="2800" dirty="0">
                <a:solidFill>
                  <a:schemeClr val="bg1"/>
                </a:solidFill>
              </a:rPr>
              <a:t> silos as cloud based silos</a:t>
            </a:r>
          </a:p>
          <a:p>
            <a:pPr marL="342900" indent="-342900">
              <a:spcAft>
                <a:spcPts val="1200"/>
              </a:spcAft>
              <a:buFont typeface="Arial" panose="020B0604020202020204" pitchFamily="34" charset="0"/>
              <a:buChar char="•"/>
            </a:pPr>
            <a:r>
              <a:rPr lang="en-US" sz="2800" dirty="0">
                <a:solidFill>
                  <a:schemeClr val="bg1"/>
                </a:solidFill>
              </a:rPr>
              <a:t>Leverage integration – Platform based paradigm is emergent in cloud space</a:t>
            </a:r>
          </a:p>
          <a:p>
            <a:pPr marL="342900" indent="-342900">
              <a:spcAft>
                <a:spcPts val="1200"/>
              </a:spcAft>
              <a:buFont typeface="Arial" panose="020B0604020202020204" pitchFamily="34" charset="0"/>
              <a:buChar char="•"/>
            </a:pPr>
            <a:r>
              <a:rPr lang="en-US" sz="2800" dirty="0" err="1">
                <a:solidFill>
                  <a:schemeClr val="bg1"/>
                </a:solidFill>
              </a:rPr>
              <a:t>MediaCentral</a:t>
            </a:r>
            <a:r>
              <a:rPr lang="en-US" sz="2800" dirty="0">
                <a:solidFill>
                  <a:schemeClr val="bg1"/>
                </a:solidFill>
              </a:rPr>
              <a:t> platform is cloud ready and you may already be using it…</a:t>
            </a:r>
          </a:p>
        </p:txBody>
      </p:sp>
      <p:pic>
        <p:nvPicPr>
          <p:cNvPr id="34" name="Picture 3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5685" y="1894793"/>
            <a:ext cx="4907091" cy="4249975"/>
          </a:xfrm>
          <a:prstGeom prst="rect">
            <a:avLst/>
          </a:prstGeom>
        </p:spPr>
      </p:pic>
    </p:spTree>
    <p:extLst>
      <p:ext uri="{BB962C8B-B14F-4D97-AF65-F5344CB8AC3E}">
        <p14:creationId xmlns:p14="http://schemas.microsoft.com/office/powerpoint/2010/main" val="4019287270"/>
      </p:ext>
    </p:extLst>
  </p:cSld>
  <p:clrMapOvr>
    <a:masterClrMapping/>
  </p:clrMapOvr>
  <p:transition>
    <p:fade/>
  </p:transition>
</p:sld>
</file>

<file path=ppt/theme/theme1.xml><?xml version="1.0" encoding="utf-8"?>
<a:theme xmlns:a="http://schemas.openxmlformats.org/drawingml/2006/main" name="2014-Avid-Slide-Template-2">
  <a:themeElements>
    <a:clrScheme name="Avid">
      <a:dk1>
        <a:srgbClr val="000000"/>
      </a:dk1>
      <a:lt1>
        <a:srgbClr val="FFFFFF"/>
      </a:lt1>
      <a:dk2>
        <a:srgbClr val="6E2A8D"/>
      </a:dk2>
      <a:lt2>
        <a:srgbClr val="EAEAEA"/>
      </a:lt2>
      <a:accent1>
        <a:srgbClr val="006BB6"/>
      </a:accent1>
      <a:accent2>
        <a:srgbClr val="1687C5"/>
      </a:accent2>
      <a:accent3>
        <a:srgbClr val="8FB45A"/>
      </a:accent3>
      <a:accent4>
        <a:srgbClr val="F68623"/>
      </a:accent4>
      <a:accent5>
        <a:srgbClr val="F1AA20"/>
      </a:accent5>
      <a:accent6>
        <a:srgbClr val="AD292F"/>
      </a:accent6>
      <a:hlink>
        <a:srgbClr val="00CCFF"/>
      </a:hlink>
      <a:folHlink>
        <a:srgbClr val="00CC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62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lgn="l">
          <a:defRPr sz="2400" dirty="0" smtClean="0">
            <a:solidFill>
              <a:schemeClr val="tx1"/>
            </a:solidFill>
          </a:defRPr>
        </a:defPPr>
      </a:lstStyle>
    </a:txDef>
  </a:objectDefaults>
  <a:extraClrSchemeLst/>
  <a:extLst>
    <a:ext uri="{05A4C25C-085E-4340-85A3-A5531E510DB2}">
      <thm15:themeFamily xmlns:thm15="http://schemas.microsoft.com/office/thememl/2012/main" name="Presentation1" id="{77B34708-964F-44DC-A7F2-56259763D631}" vid="{AA3EC57E-5AED-471D-BDF8-D53FD69C3F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F2C8ECC1A1024990C57AC85CC57FED" ma:contentTypeVersion="0" ma:contentTypeDescription="Create a new document." ma:contentTypeScope="" ma:versionID="76c5695fabbdc809a7bdc57f84bbd8b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BBFCD1-1B5A-4377-BF57-9D3B0E96C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503BF8C-76BB-4055-905F-F65DDABB0BE5}">
  <ds:schemaRefs>
    <ds:schemaRef ds:uri="http://schemas.microsoft.com/sharepoint/v3/contenttype/forms"/>
  </ds:schemaRefs>
</ds:datastoreItem>
</file>

<file path=customXml/itemProps3.xml><?xml version="1.0" encoding="utf-8"?>
<ds:datastoreItem xmlns:ds="http://schemas.openxmlformats.org/officeDocument/2006/customXml" ds:itemID="{A59F5E79-CBE8-45E0-8D0C-F58E89A5727A}">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2017_Avid_Slide_template</Template>
  <TotalTime>1616</TotalTime>
  <Words>1349</Words>
  <Application>Microsoft Office PowerPoint</Application>
  <PresentationFormat>Custom</PresentationFormat>
  <Paragraphs>122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Gill Sans</vt:lpstr>
      <vt:lpstr>Helvetica</vt:lpstr>
      <vt:lpstr>Wingdings</vt:lpstr>
      <vt:lpstr>2014-Avid-Slide-Template-2</vt:lpstr>
      <vt:lpstr>Audio Cloud 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Avid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Avid ProTools Cloud Collaboration</dc:title>
  <dc:subject/>
  <dc:creator>Gurparkash Saini</dc:creator>
  <cp:keywords>Avid</cp:keywords>
  <dc:description/>
  <cp:lastModifiedBy>Gurparkash Saini</cp:lastModifiedBy>
  <cp:revision>111</cp:revision>
  <cp:lastPrinted>2017-02-08T19:48:45Z</cp:lastPrinted>
  <dcterms:created xsi:type="dcterms:W3CDTF">2017-02-01T11:10:27Z</dcterms:created>
  <dcterms:modified xsi:type="dcterms:W3CDTF">2017-02-21T03:30:15Z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0x01010087F2C8ECC1A1024990C57AC85CC57FED</vt:lpwstr>
  </property>
</Properties>
</file>