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3"/>
  </p:sldMasterIdLst>
  <p:notesMasterIdLst>
    <p:notesMasterId r:id="rId30"/>
  </p:notesMasterIdLst>
  <p:handoutMasterIdLst>
    <p:handoutMasterId r:id="rId31"/>
  </p:handoutMasterIdLst>
  <p:sldIdLst>
    <p:sldId id="270" r:id="rId4"/>
    <p:sldId id="285" r:id="rId5"/>
    <p:sldId id="256" r:id="rId6"/>
    <p:sldId id="290" r:id="rId7"/>
    <p:sldId id="257" r:id="rId8"/>
    <p:sldId id="267" r:id="rId9"/>
    <p:sldId id="286" r:id="rId10"/>
    <p:sldId id="288" r:id="rId11"/>
    <p:sldId id="287" r:id="rId12"/>
    <p:sldId id="269" r:id="rId13"/>
    <p:sldId id="259" r:id="rId14"/>
    <p:sldId id="291" r:id="rId15"/>
    <p:sldId id="260" r:id="rId16"/>
    <p:sldId id="261" r:id="rId17"/>
    <p:sldId id="262" r:id="rId18"/>
    <p:sldId id="263" r:id="rId19"/>
    <p:sldId id="264" r:id="rId20"/>
    <p:sldId id="265" r:id="rId21"/>
    <p:sldId id="266" r:id="rId22"/>
    <p:sldId id="284" r:id="rId23"/>
    <p:sldId id="271" r:id="rId24"/>
    <p:sldId id="277" r:id="rId25"/>
    <p:sldId id="272" r:id="rId26"/>
    <p:sldId id="282" r:id="rId27"/>
    <p:sldId id="278" r:id="rId28"/>
    <p:sldId id="279" r:id="rId29"/>
  </p:sldIdLst>
  <p:sldSz cx="14630400" cy="8229600"/>
  <p:notesSz cx="6858000" cy="9144000"/>
  <p:defaultTextStyle>
    <a:defPPr>
      <a:defRPr lang="en-US"/>
    </a:defPPr>
    <a:lvl1pPr algn="l" defTabSz="1304925" rtl="0" fontAlgn="base">
      <a:spcBef>
        <a:spcPct val="0"/>
      </a:spcBef>
      <a:spcAft>
        <a:spcPct val="0"/>
      </a:spcAft>
      <a:defRPr sz="2600" kern="1200">
        <a:solidFill>
          <a:schemeClr val="tx1"/>
        </a:solidFill>
        <a:latin typeface="Arial" charset="0"/>
        <a:ea typeface="+mn-ea"/>
        <a:cs typeface="+mn-cs"/>
      </a:defRPr>
    </a:lvl1pPr>
    <a:lvl2pPr marL="652462" indent="-195262" algn="l" defTabSz="1304925" rtl="0" fontAlgn="base">
      <a:spcBef>
        <a:spcPct val="0"/>
      </a:spcBef>
      <a:spcAft>
        <a:spcPct val="0"/>
      </a:spcAft>
      <a:defRPr sz="2600" kern="1200">
        <a:solidFill>
          <a:schemeClr val="tx1"/>
        </a:solidFill>
        <a:latin typeface="Arial" charset="0"/>
        <a:ea typeface="+mn-ea"/>
        <a:cs typeface="+mn-cs"/>
      </a:defRPr>
    </a:lvl2pPr>
    <a:lvl3pPr marL="1304925" indent="-390525" algn="l" defTabSz="1304925" rtl="0" fontAlgn="base">
      <a:spcBef>
        <a:spcPct val="0"/>
      </a:spcBef>
      <a:spcAft>
        <a:spcPct val="0"/>
      </a:spcAft>
      <a:defRPr sz="2600" kern="1200">
        <a:solidFill>
          <a:schemeClr val="tx1"/>
        </a:solidFill>
        <a:latin typeface="Arial" charset="0"/>
        <a:ea typeface="+mn-ea"/>
        <a:cs typeface="+mn-cs"/>
      </a:defRPr>
    </a:lvl3pPr>
    <a:lvl4pPr marL="1958974" indent="-587374" algn="l" defTabSz="1304925" rtl="0" fontAlgn="base">
      <a:spcBef>
        <a:spcPct val="0"/>
      </a:spcBef>
      <a:spcAft>
        <a:spcPct val="0"/>
      </a:spcAft>
      <a:defRPr sz="2600" kern="1200">
        <a:solidFill>
          <a:schemeClr val="tx1"/>
        </a:solidFill>
        <a:latin typeface="Arial" charset="0"/>
        <a:ea typeface="+mn-ea"/>
        <a:cs typeface="+mn-cs"/>
      </a:defRPr>
    </a:lvl4pPr>
    <a:lvl5pPr marL="2611438" indent="-782638" algn="l" defTabSz="1304925"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918">
          <p15:clr>
            <a:srgbClr val="A4A3A4"/>
          </p15:clr>
        </p15:guide>
        <p15:guide id="2" pos="885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7FCFF"/>
    <a:srgbClr val="EBF7FF"/>
    <a:srgbClr val="CCECFF"/>
    <a:srgbClr val="2B2C2B"/>
    <a:srgbClr val="4C1864"/>
    <a:srgbClr val="6E2A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8" autoAdjust="0"/>
    <p:restoredTop sz="75276" autoAdjust="0"/>
  </p:normalViewPr>
  <p:slideViewPr>
    <p:cSldViewPr snapToGrid="0" showGuides="1">
      <p:cViewPr varScale="1">
        <p:scale>
          <a:sx n="57" d="100"/>
          <a:sy n="57" d="100"/>
        </p:scale>
        <p:origin x="-1386" y="-84"/>
      </p:cViewPr>
      <p:guideLst>
        <p:guide orient="horz" pos="2918"/>
        <p:guide pos="8857"/>
      </p:guideLst>
    </p:cSldViewPr>
  </p:slideViewPr>
  <p:outlineViewPr>
    <p:cViewPr>
      <p:scale>
        <a:sx n="33" d="100"/>
        <a:sy n="33" d="100"/>
      </p:scale>
      <p:origin x="0" y="0"/>
    </p:cViewPr>
  </p:outlineViewPr>
  <p:notesTextViewPr>
    <p:cViewPr>
      <p:scale>
        <a:sx n="100" d="100"/>
        <a:sy n="100" d="100"/>
      </p:scale>
      <p:origin x="0" y="432"/>
    </p:cViewPr>
  </p:notesTextViewPr>
  <p:sorterViewPr>
    <p:cViewPr>
      <p:scale>
        <a:sx n="66" d="100"/>
        <a:sy n="66" d="100"/>
      </p:scale>
      <p:origin x="0" y="0"/>
    </p:cViewPr>
  </p:sorterViewPr>
  <p:notesViewPr>
    <p:cSldViewPr snapToGrid="0" showGuides="1">
      <p:cViewPr varScale="1">
        <p:scale>
          <a:sx n="95" d="100"/>
          <a:sy n="95" d="100"/>
        </p:scale>
        <p:origin x="-42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gonsalv\Dropbox\Avid%20Stuff\malware%20paper\malware%20famil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2222222222221E-2"/>
          <c:y val="3.472222222222221E-2"/>
          <c:w val="0.93055555555555602"/>
          <c:h val="0.93055555555555602"/>
        </c:manualLayout>
      </c:layout>
      <c:pieChart>
        <c:varyColors val="1"/>
        <c:ser>
          <c:idx val="0"/>
          <c:order val="0"/>
          <c:dLbls>
            <c:dLbl>
              <c:idx val="0"/>
              <c:layout>
                <c:manualLayout>
                  <c:x val="-6.8412909783336015E-2"/>
                  <c:y val="6.140799495651292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2.6307832844423906E-2"/>
                  <c:y val="-5.878267973856211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0.12218394575678103"/>
                  <c:y val="0.101102941176471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2000" b="1">
                    <a:solidFill>
                      <a:schemeClr val="bg1"/>
                    </a:solidFill>
                  </a:defRPr>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ransomware!$B$2:$B$7</c:f>
              <c:strCache>
                <c:ptCount val="6"/>
                <c:pt idx="0">
                  <c:v>Tescrypt</c:v>
                </c:pt>
                <c:pt idx="1">
                  <c:v>Crowti</c:v>
                </c:pt>
                <c:pt idx="2">
                  <c:v>Fakebsod</c:v>
                </c:pt>
                <c:pt idx="3">
                  <c:v>Brolo</c:v>
                </c:pt>
                <c:pt idx="4">
                  <c:v>Locky</c:v>
                </c:pt>
                <c:pt idx="5">
                  <c:v>Others</c:v>
                </c:pt>
              </c:strCache>
            </c:strRef>
          </c:cat>
          <c:val>
            <c:numRef>
              <c:f>ransomware!$C$2:$C$7</c:f>
              <c:numCache>
                <c:formatCode>0%</c:formatCode>
                <c:ptCount val="6"/>
                <c:pt idx="0">
                  <c:v>0.42000000000000004</c:v>
                </c:pt>
                <c:pt idx="1">
                  <c:v>0.17</c:v>
                </c:pt>
                <c:pt idx="2">
                  <c:v>0.15000000000000002</c:v>
                </c:pt>
                <c:pt idx="3">
                  <c:v>9.0000000000000024E-2</c:v>
                </c:pt>
                <c:pt idx="4">
                  <c:v>7.0000000000000021E-2</c:v>
                </c:pt>
                <c:pt idx="5">
                  <c:v>0.1</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49006F-4D5C-B543-91C3-B6B625332433}" type="datetimeFigureOut">
              <a:rPr lang="en-US" smtClean="0"/>
              <a:pPr/>
              <a:t>2/8/2017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6C6C19-CE75-5C41-A4BA-8246A0749146}" type="slidenum">
              <a:rPr lang="en-US" smtClean="0"/>
              <a:pPr/>
              <a:t>‹#›</a:t>
            </a:fld>
            <a:endParaRPr lang="en-US" dirty="0"/>
          </a:p>
        </p:txBody>
      </p:sp>
    </p:spTree>
    <p:extLst>
      <p:ext uri="{BB962C8B-B14F-4D97-AF65-F5344CB8AC3E}">
        <p14:creationId xmlns:p14="http://schemas.microsoft.com/office/powerpoint/2010/main" val="202292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06F68-BB87-BA41-B104-FFF1253D6519}" type="datetimeFigureOut">
              <a:rPr lang="en-US" smtClean="0"/>
              <a:pPr/>
              <a:t>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3DD6D-321F-F940-B472-76B734016659}" type="slidenum">
              <a:rPr lang="en-US" smtClean="0"/>
              <a:pPr/>
              <a:t>‹#›</a:t>
            </a:fld>
            <a:endParaRPr lang="en-US" dirty="0"/>
          </a:p>
        </p:txBody>
      </p:sp>
    </p:spTree>
    <p:extLst>
      <p:ext uri="{BB962C8B-B14F-4D97-AF65-F5344CB8AC3E}">
        <p14:creationId xmlns:p14="http://schemas.microsoft.com/office/powerpoint/2010/main" val="12579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t>Avid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Avid Corporation. All rights reserved. Avid MAKES NO WARRANTIES, EXPRESS, IMPLIED OR STATUTORY, AS TO THE INFORMATION IN THIS PRESENTATION.</a:t>
            </a:r>
          </a:p>
        </p:txBody>
      </p:sp>
      <p:sp>
        <p:nvSpPr>
          <p:cNvPr id="6" name="Date Placeholder 5"/>
          <p:cNvSpPr>
            <a:spLocks noGrp="1"/>
          </p:cNvSpPr>
          <p:nvPr>
            <p:ph type="dt" idx="12"/>
          </p:nvPr>
        </p:nvSpPr>
        <p:spPr/>
        <p:txBody>
          <a:bodyPr/>
          <a:lstStyle/>
          <a:p>
            <a:fld id="{864AA0F4-DD17-46DD-9AC7-0FBC336FE2B2}" type="datetime8">
              <a:rPr lang="en-US" smtClean="0"/>
              <a:pPr/>
              <a:t>2/8/2017 9:01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99274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Cyber-criminals use variants of base malware software to perpetrate their crime. These base packages are grouped into families of ransomware. </a:t>
            </a:r>
          </a:p>
          <a:p>
            <a:r>
              <a:rPr lang="en-US" sz="1200" kern="1200" dirty="0" smtClean="0">
                <a:solidFill>
                  <a:schemeClr val="tx1"/>
                </a:solidFill>
                <a:effectLst/>
                <a:latin typeface="+mn-lt"/>
                <a:ea typeface="+mn-ea"/>
                <a:cs typeface="+mn-cs"/>
              </a:rPr>
              <a:t>The chart shows the most common ransomware families that were active in 2016 [4].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see that the top three families, Tescrypt, Crowti, and Fakebsod account for 77% of all attacks last year. More information about the specifics of these ransomware families is available at Microsoft’s Malware Prevention Center.</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10</a:t>
            </a:fld>
            <a:endParaRPr lang="en-US" dirty="0"/>
          </a:p>
        </p:txBody>
      </p:sp>
    </p:spTree>
    <p:extLst>
      <p:ext uri="{BB962C8B-B14F-4D97-AF65-F5344CB8AC3E}">
        <p14:creationId xmlns:p14="http://schemas.microsoft.com/office/powerpoint/2010/main" val="331615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ransomware software doesn’t try to encrypt every file on the infected system. It looks for specific file types to encrypt that are likely to contain high value content. </a:t>
            </a:r>
          </a:p>
          <a:p>
            <a:r>
              <a:rPr lang="en-US" sz="1200" kern="1200" dirty="0" smtClean="0">
                <a:solidFill>
                  <a:schemeClr val="tx1"/>
                </a:solidFill>
                <a:effectLst/>
                <a:latin typeface="+mn-lt"/>
                <a:ea typeface="+mn-ea"/>
                <a:cs typeface="+mn-cs"/>
              </a:rPr>
              <a:t>Over 300 file extensions are targeted [4]. The table shows some of the common file extensions grouped by areas of usage.</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11</a:t>
            </a:fld>
            <a:endParaRPr lang="en-US" dirty="0"/>
          </a:p>
        </p:txBody>
      </p:sp>
    </p:spTree>
    <p:extLst>
      <p:ext uri="{BB962C8B-B14F-4D97-AF65-F5344CB8AC3E}">
        <p14:creationId xmlns:p14="http://schemas.microsoft.com/office/powerpoint/2010/main" val="353426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Exploit</a:t>
            </a:r>
          </a:p>
          <a:p>
            <a:pPr marL="628650" lvl="1" indent="-171450">
              <a:buFont typeface="Arial" pitchFamily="34" charset="0"/>
              <a:buChar char="•"/>
            </a:pPr>
            <a:r>
              <a:rPr lang="en-US" dirty="0" smtClean="0"/>
              <a:t>Exploits vulnerabilities in Java, Adobe Flash Player, Adobe Acrobat Reader, Microsoft Silverlight, and Internet Explorer.</a:t>
            </a:r>
          </a:p>
          <a:p>
            <a:pPr lvl="1"/>
            <a:endParaRPr lang="en-US" dirty="0" smtClean="0"/>
          </a:p>
          <a:p>
            <a:r>
              <a:rPr lang="en-US" dirty="0" smtClean="0"/>
              <a:t>Installation</a:t>
            </a:r>
          </a:p>
          <a:p>
            <a:pPr marL="628650" lvl="1" indent="-171450">
              <a:buFont typeface="Arial" pitchFamily="34" charset="0"/>
              <a:buChar char="•"/>
            </a:pPr>
            <a:r>
              <a:rPr lang="en-US" dirty="0" smtClean="0"/>
              <a:t>Installed in the Application Data, Documents, or root folder.</a:t>
            </a:r>
          </a:p>
          <a:p>
            <a:pPr marL="628650" lvl="1" indent="-171450">
              <a:buFont typeface="Arial" pitchFamily="34" charset="0"/>
              <a:buChar char="•"/>
            </a:pPr>
            <a:r>
              <a:rPr lang="en-US" dirty="0" smtClean="0"/>
              <a:t>It uses a random name, i.e. apsjnlkvgvvi.exe</a:t>
            </a:r>
          </a:p>
          <a:p>
            <a:pPr marL="628650" lvl="1" indent="-171450">
              <a:buFont typeface="Arial" pitchFamily="34" charset="0"/>
              <a:buChar char="•"/>
            </a:pPr>
            <a:r>
              <a:rPr lang="en-US" dirty="0" smtClean="0"/>
              <a:t>It uses registry key to launch, i.e. Software\Microsoft\Windows\CurrentVersion\Run</a:t>
            </a:r>
          </a:p>
          <a:p>
            <a:pPr lvl="1"/>
            <a:endParaRPr lang="en-US" dirty="0" smtClean="0"/>
          </a:p>
          <a:p>
            <a:r>
              <a:rPr lang="en-US" dirty="0" smtClean="0"/>
              <a:t>Encryption</a:t>
            </a:r>
          </a:p>
          <a:p>
            <a:pPr marL="628650" lvl="1" indent="-171450">
              <a:buFont typeface="Arial" pitchFamily="34" charset="0"/>
              <a:buChar char="•"/>
            </a:pPr>
            <a:r>
              <a:rPr lang="en-US" dirty="0" smtClean="0"/>
              <a:t>It searches for the target files, encrypts them, and renames the extension, i.e. </a:t>
            </a:r>
            <a:r>
              <a:rPr lang="en-US" sz="2400" dirty="0" smtClean="0"/>
              <a:t>.crypted</a:t>
            </a:r>
            <a:endParaRPr lang="en-US" sz="3200" dirty="0" smtClean="0"/>
          </a:p>
          <a:p>
            <a:endParaRPr lang="en-US" dirty="0" smtClean="0"/>
          </a:p>
          <a:p>
            <a:r>
              <a:rPr lang="en-US" dirty="0" smtClean="0"/>
              <a:t>For more info see </a:t>
            </a:r>
            <a:r>
              <a:rPr lang="en-US" sz="1200" dirty="0" smtClean="0"/>
              <a:t>[3] </a:t>
            </a:r>
            <a:r>
              <a:rPr lang="en-US" dirty="0" smtClean="0"/>
              <a:t>: https://www.microsoft.com/security/portal/threat/encyclopedia/Entry.aspx?Name=Win32/Tescrypt</a:t>
            </a:r>
          </a:p>
        </p:txBody>
      </p:sp>
      <p:sp>
        <p:nvSpPr>
          <p:cNvPr id="4" name="Slide Number Placeholder 3"/>
          <p:cNvSpPr>
            <a:spLocks noGrp="1"/>
          </p:cNvSpPr>
          <p:nvPr>
            <p:ph type="sldNum" sz="quarter" idx="10"/>
          </p:nvPr>
        </p:nvSpPr>
        <p:spPr/>
        <p:txBody>
          <a:bodyPr/>
          <a:lstStyle/>
          <a:p>
            <a:fld id="{4413DD6D-321F-F940-B472-76B734016659}" type="slidenum">
              <a:rPr lang="en-US" smtClean="0"/>
              <a:pPr/>
              <a:t>12</a:t>
            </a:fld>
            <a:endParaRPr lang="en-US" dirty="0"/>
          </a:p>
        </p:txBody>
      </p:sp>
    </p:spTree>
    <p:extLst>
      <p:ext uri="{BB962C8B-B14F-4D97-AF65-F5344CB8AC3E}">
        <p14:creationId xmlns:p14="http://schemas.microsoft.com/office/powerpoint/2010/main" val="125282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There are several strategies that companies can use to mitigate the threat of ransomware. The first and foremost is prevention – don’t allow malware to infect the systems in the first place. </a:t>
            </a:r>
            <a:endParaRPr lang="en-US" sz="1200" b="0" i="0" kern="1200" dirty="0" smtClean="0">
              <a:solidFill>
                <a:schemeClr val="tx1"/>
              </a:solidFill>
              <a:effectLst/>
              <a:latin typeface="+mn-lt"/>
              <a:ea typeface="+mn-ea"/>
              <a:cs typeface="+mn-cs"/>
            </a:endParaRPr>
          </a:p>
          <a:p>
            <a:pPr marL="171450" lvl="0" indent="-171450">
              <a:buFont typeface="Arial" pitchFamily="34" charset="0"/>
              <a:buChar char="•"/>
            </a:pPr>
            <a:r>
              <a:rPr lang="en-US" sz="1200" b="0" i="0" kern="1200" dirty="0" smtClean="0">
                <a:solidFill>
                  <a:schemeClr val="tx1"/>
                </a:solidFill>
                <a:effectLst/>
                <a:latin typeface="+mn-lt"/>
                <a:ea typeface="+mn-ea"/>
                <a:cs typeface="+mn-cs"/>
              </a:rPr>
              <a:t>User Training</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Most ransomware spreads through phishing and scam emails. User training plays an important factor in preventing security breaches [5].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Employees need to know the policies and practices they are expected to follow regarding Internet safety, and what to do if a breach occurs [6]. </a:t>
            </a:r>
          </a:p>
          <a:p>
            <a:pPr marL="171450" lvl="0" indent="-171450">
              <a:buFont typeface="Arial" pitchFamily="34" charset="0"/>
              <a:buChar char="•"/>
            </a:pPr>
            <a:r>
              <a:rPr lang="en-US" sz="1200" b="0" i="0" kern="1200" dirty="0" smtClean="0">
                <a:solidFill>
                  <a:schemeClr val="tx1"/>
                </a:solidFill>
                <a:effectLst/>
                <a:latin typeface="+mn-lt"/>
                <a:ea typeface="+mn-ea"/>
                <a:cs typeface="+mn-cs"/>
              </a:rPr>
              <a:t>Patch Management</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One of the most common methods for ransomware is to exploit security flaws in commonly used software, like web browsers.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best defense against malware infections is to ensure that your software and operating system are up to date with security patches. The use of automatic updates ensures that you are using the latest versions of software, which often contain security fixes [2].</a:t>
            </a:r>
          </a:p>
          <a:p>
            <a:pPr marL="171450" lvl="0" indent="-171450">
              <a:buFont typeface="Arial" pitchFamily="34" charset="0"/>
              <a:buChar char="•"/>
            </a:pPr>
            <a:r>
              <a:rPr lang="en-US" sz="1200" b="0" i="0" kern="1200" dirty="0" smtClean="0">
                <a:solidFill>
                  <a:schemeClr val="tx1"/>
                </a:solidFill>
                <a:effectLst/>
                <a:latin typeface="+mn-lt"/>
                <a:ea typeface="+mn-ea"/>
                <a:cs typeface="+mn-cs"/>
              </a:rPr>
              <a:t>File Permissions</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Another step to mitigate ransomware is to manage the use of privileged accounts. No users should be assigned administrative access unless absolutely needed, and only use administrator accounts when necessary.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Configure access controls, including file, directory, and network share permissions appropriately. If users only need read-specific information, they don’t need write-access to those files or directories [1]. </a:t>
            </a:r>
          </a:p>
          <a:p>
            <a:pPr marL="171450" lvl="0" indent="-171450">
              <a:buFont typeface="Arial" pitchFamily="34" charset="0"/>
              <a:buChar char="•"/>
            </a:pPr>
            <a:r>
              <a:rPr lang="en-US" sz="1200" b="0" i="0" kern="1200" dirty="0" smtClean="0">
                <a:solidFill>
                  <a:schemeClr val="tx1"/>
                </a:solidFill>
                <a:effectLst/>
                <a:latin typeface="+mn-lt"/>
                <a:ea typeface="+mn-ea"/>
                <a:cs typeface="+mn-cs"/>
              </a:rPr>
              <a:t>Endpoint Security Software</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Endpoint security systems are a good defense against ransomware. Ensure antivirus and anti-malware solutions are set to automatically update and conduct regular scans [1].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Consider using a managed endpoint security solution that allows IT to centralize security for the entire organization and take full control of these measures. Doing so will drastically decrease the threats from computer viruses and malware, including ransomware [7].</a:t>
            </a:r>
          </a:p>
          <a:p>
            <a:pPr marL="171450" lvl="0" indent="-171450">
              <a:buFont typeface="Arial" pitchFamily="34" charset="0"/>
              <a:buChar char="•"/>
            </a:pPr>
            <a:r>
              <a:rPr lang="en-US" sz="1200" b="0" i="0" kern="1200" dirty="0" smtClean="0">
                <a:solidFill>
                  <a:schemeClr val="tx1"/>
                </a:solidFill>
                <a:effectLst/>
                <a:latin typeface="+mn-lt"/>
                <a:ea typeface="+mn-ea"/>
                <a:cs typeface="+mn-cs"/>
              </a:rPr>
              <a:t>Shadow Copies</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Client computers can be set up to make recovery points at regular intervals. These backups are called shadow copies. If this service is enabled and if the ransomware does not interfere with this feature, it may be possible to recover some files using this method [2]. However, newer families of ransomware try to delete all the shadow copies, so this may not help in all cases [5].</a:t>
            </a:r>
          </a:p>
          <a:p>
            <a:pPr marL="171450" lvl="0" indent="-171450">
              <a:buFont typeface="Arial" pitchFamily="34" charset="0"/>
              <a:buChar char="•"/>
            </a:pPr>
            <a:r>
              <a:rPr lang="en-US" sz="1200" b="0" i="0" kern="1200" dirty="0" smtClean="0">
                <a:solidFill>
                  <a:schemeClr val="tx1"/>
                </a:solidFill>
                <a:effectLst/>
                <a:latin typeface="+mn-lt"/>
                <a:ea typeface="+mn-ea"/>
                <a:cs typeface="+mn-cs"/>
              </a:rPr>
              <a:t>STIGs</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 Security Technical Implementation Guide (STIG) is a cybersecurity methodology for standardizing security protocols within networks, servers, computers, and logical designs that enhance overall security. These guides, when implemented, enhance security for software, hardware, physical and logical architectures to further reduce vulnerabilities [8].</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US National Institute of Standards and Technology keeps a database of security checklists for various operating systems and applications [9]. </a:t>
            </a:r>
          </a:p>
          <a:p>
            <a:endParaRPr lang="en-US" b="0" i="0"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13</a:t>
            </a:fld>
            <a:endParaRPr lang="en-US" dirty="0"/>
          </a:p>
        </p:txBody>
      </p:sp>
    </p:spTree>
    <p:extLst>
      <p:ext uri="{BB962C8B-B14F-4D97-AF65-F5344CB8AC3E}">
        <p14:creationId xmlns:p14="http://schemas.microsoft.com/office/powerpoint/2010/main" val="208746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key component to prepare for a ransomware attack is developing a robust backup strategy and making regular backups. In the event that your system is attacked and files are encrypted, your only viable option is to restore the backup. Your other options are to pay the ransom or lose the data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Making backups is always a good idea, even without the threat of ransomware. Backups are an essential part of disaster recovery (DR) plans, which all businesses should have [2]. To learn about deploying a DR system for media production companies, see the technical brief, “Avid MediaCentral Platform Disaster Recovery Systems” [10].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 systems can be configured to address the specific threats of ransomware, using techniques like deferred deletes, threshold triggering, and multiple copy backups. These techniques are described in general in the following sections. You can find example scripts that show an implementation of these techniques in the backup slides</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14</a:t>
            </a:fld>
            <a:endParaRPr lang="en-US" dirty="0"/>
          </a:p>
        </p:txBody>
      </p:sp>
    </p:spTree>
    <p:extLst>
      <p:ext uri="{BB962C8B-B14F-4D97-AF65-F5344CB8AC3E}">
        <p14:creationId xmlns:p14="http://schemas.microsoft.com/office/powerpoint/2010/main" val="832959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common DR practice is to have two systems running, a primary system where daily work is done, and a backup system which is used to keep a safe copy of the work. A script runs nightly, making a mirror copy of the files on the primary system to the backup system.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illustration</a:t>
            </a:r>
            <a:r>
              <a:rPr lang="en-US" sz="1200" kern="1200" dirty="0" smtClean="0">
                <a:solidFill>
                  <a:schemeClr val="tx1"/>
                </a:solidFill>
                <a:effectLst/>
                <a:latin typeface="+mn-lt"/>
                <a:ea typeface="+mn-ea"/>
                <a:cs typeface="+mn-cs"/>
              </a:rPr>
              <a:t> shows how the basic system works. In this example, a green file is created on Monday, a blue file is created on Tuesday, and a purple file is created on Wednesday. A ransomware attack hits on Wednesday, encrypting the green file, and spreads to encrypt all remaining files on Thursday.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Without being tuned to handle ransomware attacks, the system blindly copies new and changed files every night. By Friday, all files on both the primary and backup system are encrypted.</a:t>
            </a:r>
          </a:p>
        </p:txBody>
      </p:sp>
      <p:sp>
        <p:nvSpPr>
          <p:cNvPr id="4" name="Slide Number Placeholder 3"/>
          <p:cNvSpPr>
            <a:spLocks noGrp="1"/>
          </p:cNvSpPr>
          <p:nvPr>
            <p:ph type="sldNum" sz="quarter" idx="10"/>
          </p:nvPr>
        </p:nvSpPr>
        <p:spPr/>
        <p:txBody>
          <a:bodyPr/>
          <a:lstStyle/>
          <a:p>
            <a:fld id="{4413DD6D-321F-F940-B472-76B734016659}" type="slidenum">
              <a:rPr lang="en-US" smtClean="0"/>
              <a:pPr/>
              <a:t>15</a:t>
            </a:fld>
            <a:endParaRPr lang="en-US" dirty="0"/>
          </a:p>
        </p:txBody>
      </p:sp>
    </p:spTree>
    <p:extLst>
      <p:ext uri="{BB962C8B-B14F-4D97-AF65-F5344CB8AC3E}">
        <p14:creationId xmlns:p14="http://schemas.microsoft.com/office/powerpoint/2010/main" val="288239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the ransomware renames files after encryption, each affected file will look like a deleted file replaced with a new file to the DR script. For example, if a file named BusinessPlan.docx is encrypted by ransomware and renamed to BusinessPlan.docx.crypted, the script will think that the original BusinessPlan.docx file was deleted and BusinessPlan.docx.crypted is a new file.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way to prevent the spread of the ransomware attack is to use scripts that defer deletion of files on the backup system by some period of time, say seven days. This will allow for time to recover files after an attack.</a:t>
            </a:r>
          </a:p>
          <a:p>
            <a:r>
              <a:rPr lang="en-US" sz="1200" kern="1200" dirty="0" smtClean="0">
                <a:solidFill>
                  <a:schemeClr val="tx1"/>
                </a:solidFill>
                <a:effectLst/>
                <a:latin typeface="+mn-lt"/>
                <a:ea typeface="+mn-ea"/>
                <a:cs typeface="+mn-cs"/>
              </a:rPr>
              <a:t> </a:t>
            </a:r>
            <a:endParaRPr lang="en-US" sz="1200" kern="1200" cap="small"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deferred deletes, the DR system will keep a copy of both the original file and the encrypted file on the backup system. These files will remain on the backup system until the next scheduled run of the script that deletes files.</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16</a:t>
            </a:fld>
            <a:endParaRPr lang="en-US" dirty="0"/>
          </a:p>
        </p:txBody>
      </p:sp>
    </p:spTree>
    <p:extLst>
      <p:ext uri="{BB962C8B-B14F-4D97-AF65-F5344CB8AC3E}">
        <p14:creationId xmlns:p14="http://schemas.microsoft.com/office/powerpoint/2010/main" val="328795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ransomware attacks, there might not be a demand for payment immediately. So it is important that the activity be noticed quickly. DR scripts can be configured to report storage anomalies, which can help identify that an attack has occurred and is underway [11].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achieve this, the DR script can be configured to have thresholds for new and deleted files for a workday. If a threshold is breached, the DR script does not run, protecting the assets. The script can be configured to send an alert to system administrators, as part of an early detection system.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example, you can see that the initial ransomware attack on Wednesday goes undetected because it only encrypted one file. But when all the files are encrypted on Thursday, the backup script does not run, and a warning email goes out to the system administrator.</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17</a:t>
            </a:fld>
            <a:endParaRPr lang="en-US" dirty="0"/>
          </a:p>
        </p:txBody>
      </p:sp>
    </p:spTree>
    <p:extLst>
      <p:ext uri="{BB962C8B-B14F-4D97-AF65-F5344CB8AC3E}">
        <p14:creationId xmlns:p14="http://schemas.microsoft.com/office/powerpoint/2010/main" val="82725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more robust way to perform backups is to create multiple, independent copies of files. If you have enough storage capacity on the backup system, you can configure the DR script to copy files to multiple backup folders. For example, you could have folders named Mon, Tue, Wed, etc. on the backup server. The scripts would then choose which folder to use on the backup system based on the day of the week.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example, when the ransomware attack hits on Wednesday and Thursday, all files can be safely retrieved because of the multiple daily backups.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the three DR techniques are not mutually exclusive. It is possible to combine two or more, if needed. For example threshold triggering could be added to the multiple copy backup system. If on any given day the number of files to be copied or deleted on the backup server exceeds the threshold, the DR script would be suspended and an email would be sent to the system administrator.</a:t>
            </a:r>
            <a:endParaRPr lang="en-US" sz="1200" kern="1200" cap="small"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18</a:t>
            </a:fld>
            <a:endParaRPr lang="en-US" dirty="0"/>
          </a:p>
        </p:txBody>
      </p:sp>
    </p:spTree>
    <p:extLst>
      <p:ext uri="{BB962C8B-B14F-4D97-AF65-F5344CB8AC3E}">
        <p14:creationId xmlns:p14="http://schemas.microsoft.com/office/powerpoint/2010/main" val="303884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lot of good resources available to help protect against ransomware.</a:t>
            </a:r>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20</a:t>
            </a:fld>
            <a:endParaRPr lang="en-US" dirty="0"/>
          </a:p>
        </p:txBody>
      </p:sp>
    </p:spTree>
    <p:extLst>
      <p:ext uri="{BB962C8B-B14F-4D97-AF65-F5344CB8AC3E}">
        <p14:creationId xmlns:p14="http://schemas.microsoft.com/office/powerpoint/2010/main" val="407491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Ransomware</a:t>
            </a:r>
            <a:r>
              <a:rPr lang="en-US" sz="1200" b="0" i="0" kern="1200" baseline="0" dirty="0" smtClean="0">
                <a:solidFill>
                  <a:schemeClr val="tx1"/>
                </a:solidFill>
                <a:effectLst/>
                <a:latin typeface="+mn-lt"/>
                <a:ea typeface="+mn-ea"/>
                <a:cs typeface="+mn-cs"/>
              </a:rPr>
              <a:t> is</a:t>
            </a:r>
            <a:r>
              <a:rPr lang="en-US" sz="1200" b="0" i="0" kern="1200" dirty="0" smtClean="0">
                <a:solidFill>
                  <a:schemeClr val="tx1"/>
                </a:solidFill>
                <a:effectLst/>
                <a:latin typeface="+mn-lt"/>
                <a:ea typeface="+mn-ea"/>
                <a:cs typeface="+mn-cs"/>
              </a:rPr>
              <a:t> a type of malicious software designed to block access to digital assets until a sum of money is paid.</a:t>
            </a:r>
            <a:r>
              <a:rPr lang="en-US" sz="1200" b="0" i="0" kern="1200" baseline="0" dirty="0" smtClean="0">
                <a:solidFill>
                  <a:schemeClr val="tx1"/>
                </a:solidFill>
                <a:effectLst/>
                <a:latin typeface="+mn-lt"/>
                <a:ea typeface="+mn-ea"/>
                <a:cs typeface="+mn-cs"/>
              </a:rPr>
              <a:t> It is</a:t>
            </a:r>
            <a:r>
              <a:rPr lang="en-US" sz="1200" b="0" i="0" kern="1200" dirty="0" smtClean="0">
                <a:solidFill>
                  <a:schemeClr val="tx1"/>
                </a:solidFill>
                <a:effectLst/>
                <a:latin typeface="+mn-lt"/>
                <a:ea typeface="+mn-ea"/>
                <a:cs typeface="+mn-cs"/>
              </a:rPr>
              <a:t> a growing threat for media production companies, as digital media assets are a valued target for hackers.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To protect their media assets and mitigate the risk of these types of attacks, companies can implement a set of security policies, procedures and systems.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Deploying and operating Disaster Recovery systems with specific safeguards against ransomware will help companies retrieve valuable files without having to pay cyber-criminals. Using these techniques, critical business functions can continue in the event of an attack.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are example scripts</a:t>
            </a:r>
            <a:r>
              <a:rPr lang="en-US" sz="1200" b="0" i="0" kern="1200" baseline="0" dirty="0" smtClean="0">
                <a:solidFill>
                  <a:schemeClr val="tx1"/>
                </a:solidFill>
                <a:effectLst/>
                <a:latin typeface="+mn-lt"/>
                <a:ea typeface="+mn-ea"/>
                <a:cs typeface="+mn-cs"/>
              </a:rPr>
              <a:t> in the slide deck that shows how to configure DR systems to protect against ransomware.</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2</a:t>
            </a:fld>
            <a:endParaRPr lang="en-US" dirty="0"/>
          </a:p>
        </p:txBody>
      </p:sp>
    </p:spTree>
    <p:extLst>
      <p:ext uri="{BB962C8B-B14F-4D97-AF65-F5344CB8AC3E}">
        <p14:creationId xmlns:p14="http://schemas.microsoft.com/office/powerpoint/2010/main" val="266576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Avid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Avid Corporation. All rights reserved. Avid MAKES NO WARRANTIES, EXPRESS, IMPLIED OR STATUTORY, AS TO THE INFORMATION IN THIS PRESENTATION.</a:t>
            </a:r>
          </a:p>
        </p:txBody>
      </p:sp>
      <p:sp>
        <p:nvSpPr>
          <p:cNvPr id="6" name="Date Placeholder 5"/>
          <p:cNvSpPr>
            <a:spLocks noGrp="1"/>
          </p:cNvSpPr>
          <p:nvPr>
            <p:ph type="dt" idx="12"/>
          </p:nvPr>
        </p:nvSpPr>
        <p:spPr/>
        <p:txBody>
          <a:bodyPr/>
          <a:lstStyle/>
          <a:p>
            <a:fld id="{864AA0F4-DD17-46DD-9AC7-0FBC336FE2B2}" type="datetime8">
              <a:rPr lang="en-US" smtClean="0"/>
              <a:pPr/>
              <a:t>2/8/2017 9:01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992740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23</a:t>
            </a:fld>
            <a:endParaRPr lang="en-US" dirty="0"/>
          </a:p>
        </p:txBody>
      </p:sp>
    </p:spTree>
    <p:extLst>
      <p:ext uri="{BB962C8B-B14F-4D97-AF65-F5344CB8AC3E}">
        <p14:creationId xmlns:p14="http://schemas.microsoft.com/office/powerpoint/2010/main" val="308231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Users and organizations are generally not aware they have been infected until they can no longer access their data or until they begin to see computer messages advising them of the attack and demands for a ransom payment in exchange for a decryption key.</a:t>
            </a:r>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3</a:t>
            </a:fld>
            <a:endParaRPr lang="en-US" dirty="0"/>
          </a:p>
        </p:txBody>
      </p:sp>
    </p:spTree>
    <p:extLst>
      <p:ext uri="{BB962C8B-B14F-4D97-AF65-F5344CB8AC3E}">
        <p14:creationId xmlns:p14="http://schemas.microsoft.com/office/powerpoint/2010/main" val="93212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cyber-criminal sends the private key, which is used to unlock the encrypted documents.</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4</a:t>
            </a:fld>
            <a:endParaRPr lang="en-US" dirty="0"/>
          </a:p>
        </p:txBody>
      </p:sp>
    </p:spTree>
    <p:extLst>
      <p:ext uri="{BB962C8B-B14F-4D97-AF65-F5344CB8AC3E}">
        <p14:creationId xmlns:p14="http://schemas.microsoft.com/office/powerpoint/2010/main" val="359864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following sequence of illustrations shows what happens in a typical ransomware attack.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initial attack often comes when a user inadvertently downloads and installs malware from a website. After installation, the ransomware quietly searches for and encrypts files. Its goal is to stay below the radar until it can find and encrypt all of the files that could be of value to the user. By the time the company is presented with the malware’s message with the ransom demand, the damage has already been done [2].</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5</a:t>
            </a:fld>
            <a:endParaRPr lang="en-US" dirty="0"/>
          </a:p>
        </p:txBody>
      </p:sp>
    </p:spTree>
    <p:extLst>
      <p:ext uri="{BB962C8B-B14F-4D97-AF65-F5344CB8AC3E}">
        <p14:creationId xmlns:p14="http://schemas.microsoft.com/office/powerpoint/2010/main" val="128590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malware can be removed from the systems, but if enough important files have been encrypted, the company may decide to pay the ransom. If so, money is deposited in the cyber-criminal’s Bitcoin account.</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6</a:t>
            </a:fld>
            <a:endParaRPr lang="en-US" dirty="0"/>
          </a:p>
        </p:txBody>
      </p:sp>
    </p:spTree>
    <p:extLst>
      <p:ext uri="{BB962C8B-B14F-4D97-AF65-F5344CB8AC3E}">
        <p14:creationId xmlns:p14="http://schemas.microsoft.com/office/powerpoint/2010/main" val="50628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malware can be removed from the systems, but if enough important files have been encrypted, the company may decide to pay the ransom. If so, money is deposited in the cyber-criminal’s Bitcoin account.</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7</a:t>
            </a:fld>
            <a:endParaRPr lang="en-US" dirty="0"/>
          </a:p>
        </p:txBody>
      </p:sp>
    </p:spTree>
    <p:extLst>
      <p:ext uri="{BB962C8B-B14F-4D97-AF65-F5344CB8AC3E}">
        <p14:creationId xmlns:p14="http://schemas.microsoft.com/office/powerpoint/2010/main" val="50628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cyber-criminal sends the private key, which is used to unlock the encrypted documents.</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8</a:t>
            </a:fld>
            <a:endParaRPr lang="en-US" dirty="0"/>
          </a:p>
        </p:txBody>
      </p:sp>
    </p:spTree>
    <p:extLst>
      <p:ext uri="{BB962C8B-B14F-4D97-AF65-F5344CB8AC3E}">
        <p14:creationId xmlns:p14="http://schemas.microsoft.com/office/powerpoint/2010/main" val="359864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cyber-criminal sends the private key, which is used to unlock the encrypted documents.</a:t>
            </a:r>
          </a:p>
          <a:p>
            <a:endParaRPr lang="en-US" dirty="0"/>
          </a:p>
        </p:txBody>
      </p:sp>
      <p:sp>
        <p:nvSpPr>
          <p:cNvPr id="4" name="Slide Number Placeholder 3"/>
          <p:cNvSpPr>
            <a:spLocks noGrp="1"/>
          </p:cNvSpPr>
          <p:nvPr>
            <p:ph type="sldNum" sz="quarter" idx="10"/>
          </p:nvPr>
        </p:nvSpPr>
        <p:spPr/>
        <p:txBody>
          <a:bodyPr/>
          <a:lstStyle/>
          <a:p>
            <a:fld id="{4413DD6D-321F-F940-B472-76B734016659}" type="slidenum">
              <a:rPr lang="en-US" smtClean="0"/>
              <a:pPr/>
              <a:t>9</a:t>
            </a:fld>
            <a:endParaRPr lang="en-US" dirty="0"/>
          </a:p>
        </p:txBody>
      </p:sp>
    </p:spTree>
    <p:extLst>
      <p:ext uri="{BB962C8B-B14F-4D97-AF65-F5344CB8AC3E}">
        <p14:creationId xmlns:p14="http://schemas.microsoft.com/office/powerpoint/2010/main" val="3598642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 Bullets">
    <p:bg>
      <p:bgPr>
        <a:solidFill>
          <a:schemeClr val="bg1"/>
        </a:solidFill>
        <a:effectLst/>
      </p:bgPr>
    </p:bg>
    <p:spTree>
      <p:nvGrpSpPr>
        <p:cNvPr id="1" name=""/>
        <p:cNvGrpSpPr/>
        <p:nvPr/>
      </p:nvGrpSpPr>
      <p:grpSpPr>
        <a:xfrm>
          <a:off x="0" y="0"/>
          <a:ext cx="0" cy="0"/>
          <a:chOff x="0" y="0"/>
          <a:chExt cx="0" cy="0"/>
        </a:xfrm>
      </p:grpSpPr>
      <p:pic>
        <p:nvPicPr>
          <p:cNvPr id="10" name="Picture 9" descr="Avid_logo_purpl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72063" y="7743301"/>
            <a:ext cx="1162666" cy="350682"/>
          </a:xfrm>
          <a:prstGeom prst="rect">
            <a:avLst/>
          </a:prstGeom>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b="794"/>
          <a:stretch/>
        </p:blipFill>
        <p:spPr>
          <a:xfrm>
            <a:off x="-2" y="1114024"/>
            <a:ext cx="14630400" cy="126995"/>
          </a:xfrm>
          <a:prstGeom prst="rect">
            <a:avLst/>
          </a:prstGeom>
        </p:spPr>
      </p:pic>
      <p:sp>
        <p:nvSpPr>
          <p:cNvPr id="17" name="Title Placeholder 1"/>
          <p:cNvSpPr>
            <a:spLocks noGrp="1"/>
          </p:cNvSpPr>
          <p:nvPr>
            <p:ph type="title" hasCustomPrompt="1"/>
          </p:nvPr>
        </p:nvSpPr>
        <p:spPr bwMode="auto">
          <a:xfrm>
            <a:off x="213917" y="112613"/>
            <a:ext cx="14105411" cy="914400"/>
          </a:xfrm>
          <a:prstGeom prst="rect">
            <a:avLst/>
          </a:prstGeom>
          <a:noFill/>
          <a:ln w="9525">
            <a:noFill/>
            <a:miter lim="800000"/>
            <a:headEnd/>
            <a:tailEnd/>
          </a:ln>
        </p:spPr>
        <p:txBody>
          <a:bodyPr vert="horz" wrap="square" lIns="130610" tIns="65306" rIns="130610" bIns="65306" numCol="1" anchor="ctr" anchorCtr="0" compatLnSpc="1">
            <a:prstTxWarp prst="textNoShape">
              <a:avLst/>
            </a:prstTxWarp>
          </a:bodyPr>
          <a:lstStyle>
            <a:lvl1pPr>
              <a:defRPr sz="4400">
                <a:solidFill>
                  <a:srgbClr val="000000"/>
                </a:solidFill>
                <a:latin typeface="Arial"/>
              </a:defRPr>
            </a:lvl1pPr>
          </a:lstStyle>
          <a:p>
            <a:pPr lvl="0"/>
            <a:r>
              <a:rPr lang="en-US" dirty="0"/>
              <a:t>Click to edit Title</a:t>
            </a:r>
          </a:p>
        </p:txBody>
      </p:sp>
      <p:sp>
        <p:nvSpPr>
          <p:cNvPr id="11" name="Right Triangle 10"/>
          <p:cNvSpPr/>
          <p:nvPr userDrawn="1"/>
        </p:nvSpPr>
        <p:spPr>
          <a:xfrm>
            <a:off x="2051" y="7604299"/>
            <a:ext cx="1118480" cy="647782"/>
          </a:xfrm>
          <a:prstGeom prst="rtTriangle">
            <a:avLst/>
          </a:prstGeom>
          <a:solidFill>
            <a:srgbClr val="4C1864"/>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latin typeface="Arial"/>
            </a:endParaRPr>
          </a:p>
        </p:txBody>
      </p:sp>
      <p:sp>
        <p:nvSpPr>
          <p:cNvPr id="12" name="TextBox 11"/>
          <p:cNvSpPr txBox="1"/>
          <p:nvPr userDrawn="1"/>
        </p:nvSpPr>
        <p:spPr>
          <a:xfrm>
            <a:off x="104582" y="7888310"/>
            <a:ext cx="685800" cy="292388"/>
          </a:xfrm>
          <a:prstGeom prst="rect">
            <a:avLst/>
          </a:prstGeom>
          <a:noFill/>
        </p:spPr>
        <p:txBody>
          <a:bodyPr lIns="91440" tIns="45720" rIns="91440" bIns="45720" anchor="ctr">
            <a:spAutoFit/>
          </a:bodyPr>
          <a:lstStyle/>
          <a:p>
            <a:pPr algn="l" defTabSz="1306221" fontAlgn="auto">
              <a:spcBef>
                <a:spcPts val="0"/>
              </a:spcBef>
              <a:spcAft>
                <a:spcPts val="0"/>
              </a:spcAft>
              <a:defRPr/>
            </a:pPr>
            <a:fld id="{C51AA048-2DF8-4B2D-802E-16BA1C84F9A5}" type="slidenum">
              <a:rPr lang="en-US" sz="1300">
                <a:solidFill>
                  <a:srgbClr val="FFFFFF"/>
                </a:solidFill>
                <a:latin typeface="Arial"/>
              </a:rPr>
              <a:pPr algn="l" defTabSz="1306221" fontAlgn="auto">
                <a:spcBef>
                  <a:spcPts val="0"/>
                </a:spcBef>
                <a:spcAft>
                  <a:spcPts val="0"/>
                </a:spcAft>
                <a:defRPr/>
              </a:pPr>
              <a:t>‹#›</a:t>
            </a:fld>
            <a:endParaRPr lang="en-US" sz="1300" dirty="0">
              <a:solidFill>
                <a:srgbClr val="FFFFFF"/>
              </a:solidFill>
              <a:latin typeface="Arial"/>
            </a:endParaRPr>
          </a:p>
        </p:txBody>
      </p:sp>
      <p:sp>
        <p:nvSpPr>
          <p:cNvPr id="9" name="Text Placeholder 4"/>
          <p:cNvSpPr>
            <a:spLocks noGrp="1"/>
          </p:cNvSpPr>
          <p:nvPr>
            <p:ph type="body" sz="quarter" idx="11"/>
          </p:nvPr>
        </p:nvSpPr>
        <p:spPr>
          <a:xfrm>
            <a:off x="213918" y="1400349"/>
            <a:ext cx="14105410" cy="6203950"/>
          </a:xfrm>
          <a:prstGeom prst="rect">
            <a:avLst/>
          </a:prstGeom>
        </p:spPr>
        <p:txBody>
          <a:bodyPr vert="horz"/>
          <a:lstStyle>
            <a:lvl1pPr marL="287338" indent="-287338">
              <a:buFont typeface="Arial" panose="020B0604020202020204" pitchFamily="34" charset="0"/>
              <a:buChar char="•"/>
              <a:defRPr>
                <a:solidFill>
                  <a:srgbClr val="000000"/>
                </a:solidFill>
              </a:defRPr>
            </a:lvl1pPr>
            <a:lvl2pPr marL="695325" indent="-342900">
              <a:buFont typeface="Arial"/>
              <a:buChar char="•"/>
              <a:defRPr sz="2800">
                <a:solidFill>
                  <a:srgbClr val="000000"/>
                </a:solidFill>
              </a:defRPr>
            </a:lvl2pPr>
            <a:lvl3pPr marL="971550" indent="-342901">
              <a:buFont typeface="Lucida Grande"/>
              <a:buChar cha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9"/>
          <p:cNvSpPr txBox="1">
            <a:spLocks/>
          </p:cNvSpPr>
          <p:nvPr userDrawn="1"/>
        </p:nvSpPr>
        <p:spPr>
          <a:xfrm>
            <a:off x="6372474" y="7921116"/>
            <a:ext cx="1885453" cy="246221"/>
          </a:xfrm>
          <a:prstGeom prst="rect">
            <a:avLst/>
          </a:prstGeom>
        </p:spPr>
        <p:txBody>
          <a:bodyPr wrap="none" lIns="91440" tIns="45720" rIns="91440" bIns="45720">
            <a:spAutoFit/>
          </a:bodyPr>
          <a:lstStyle>
            <a:defPPr>
              <a:defRPr lang="en-US"/>
            </a:defPPr>
            <a:lvl1pPr marL="0" marR="0" lvl="0" indent="0" defTabSz="1306220" eaLnBrk="1" fontAlgn="auto" latinLnBrk="0" hangingPunct="1">
              <a:lnSpc>
                <a:spcPct val="100000"/>
              </a:lnSpc>
              <a:spcBef>
                <a:spcPts val="0"/>
              </a:spcBef>
              <a:spcAft>
                <a:spcPts val="0"/>
              </a:spcAft>
              <a:buClrTx/>
              <a:buSzTx/>
              <a:buFontTx/>
              <a:buNone/>
              <a:tabLst/>
              <a:defRPr kumimoji="0" sz="800" b="0" i="0" u="none" strike="noStrike" cap="none" spc="0" normalizeH="0" baseline="0">
                <a:ln>
                  <a:noFill/>
                </a:ln>
                <a:solidFill>
                  <a:prstClr val="white">
                    <a:lumMod val="50000"/>
                  </a:prstClr>
                </a:solidFill>
                <a:effectLst/>
                <a:uLnTx/>
                <a:uFillTx/>
                <a:latin typeface="Arial"/>
              </a:defRPr>
            </a:lvl1pPr>
          </a:lstStyle>
          <a:p>
            <a:pPr lvl="0"/>
            <a:r>
              <a:rPr lang="en-US" sz="1000" noProof="0" dirty="0" smtClean="0">
                <a:solidFill>
                  <a:srgbClr val="000000"/>
                </a:solidFill>
                <a:latin typeface="Arial"/>
              </a:rPr>
              <a:t>© 2017 Avid Technology, Inc. </a:t>
            </a:r>
            <a:endParaRPr lang="en-US" sz="1000" noProof="0" dirty="0">
              <a:solidFill>
                <a:srgbClr val="000000"/>
              </a:solidFill>
              <a:latin typeface="Arial"/>
            </a:endParaRPr>
          </a:p>
        </p:txBody>
      </p:sp>
    </p:spTree>
    <p:extLst>
      <p:ext uri="{BB962C8B-B14F-4D97-AF65-F5344CB8AC3E}">
        <p14:creationId xmlns:p14="http://schemas.microsoft.com/office/powerpoint/2010/main" val="2623312503"/>
      </p:ext>
    </p:extLst>
  </p:cSld>
  <p:clrMapOvr>
    <a:masterClrMapping/>
  </p:clrMapOvr>
  <p:extLst mod="1">
    <p:ext uri="{DCECCB84-F9BA-43D5-87BE-67443E8EF086}">
      <p15:sldGuideLst xmlns=""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92" y="1"/>
            <a:ext cx="14629653" cy="8231308"/>
          </a:xfrm>
          <a:prstGeom prst="rect">
            <a:avLst/>
          </a:prstGeom>
        </p:spPr>
      </p:pic>
      <p:pic>
        <p:nvPicPr>
          <p:cNvPr id="8" name="Picture 7"/>
          <p:cNvPicPr>
            <a:picLocks noChangeAspect="1"/>
          </p:cNvPicPr>
          <p:nvPr userDrawn="1"/>
        </p:nvPicPr>
        <p:blipFill rotWithShape="1">
          <a:blip r:embed="rId3" cstate="print">
            <a:alphaModFix amt="10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t="43454"/>
          <a:stretch/>
        </p:blipFill>
        <p:spPr>
          <a:xfrm>
            <a:off x="1892" y="3576869"/>
            <a:ext cx="14629653" cy="4654438"/>
          </a:xfrm>
          <a:prstGeom prst="rect">
            <a:avLst/>
          </a:prstGeom>
          <a:blipFill dpi="0" rotWithShape="1">
            <a:blip r:embed="rId5" cstate="print">
              <a:alphaModFix amt="10000"/>
              <a:duotone>
                <a:schemeClr val="accent1">
                  <a:shade val="45000"/>
                  <a:satMod val="135000"/>
                </a:schemeClr>
                <a:prstClr val="white"/>
              </a:duotone>
            </a:blip>
            <a:srcRect/>
            <a:stretch>
              <a:fillRect/>
            </a:stretch>
          </a:blipFill>
          <a:ln w="55000" cap="flat" cmpd="thickThin" algn="ctr">
            <a:noFill/>
            <a:prstDash val="solid"/>
            <a:headEnd type="none" w="med" len="med"/>
            <a:tailEnd type="none" w="med" len="med"/>
          </a:ln>
          <a:effectLst/>
        </p:spPr>
      </p:pic>
      <p:sp>
        <p:nvSpPr>
          <p:cNvPr id="9" name="Title 1"/>
          <p:cNvSpPr>
            <a:spLocks noGrp="1"/>
          </p:cNvSpPr>
          <p:nvPr>
            <p:ph type="title" hasCustomPrompt="1"/>
          </p:nvPr>
        </p:nvSpPr>
        <p:spPr>
          <a:xfrm>
            <a:off x="323087" y="2501024"/>
            <a:ext cx="13984227" cy="2689627"/>
          </a:xfrm>
          <a:prstGeom prst="rect">
            <a:avLst/>
          </a:prstGeom>
          <a:noFill/>
        </p:spPr>
        <p:txBody>
          <a:bodyPr lIns="172112" tIns="107570" rIns="172112" bIns="107570" anchor="t" anchorCtr="0"/>
          <a:lstStyle>
            <a:lvl1pPr>
              <a:defRPr sz="6400" spc="-118"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323088" y="5203727"/>
            <a:ext cx="8605678" cy="1600731"/>
          </a:xfrm>
          <a:prstGeom prst="rect">
            <a:avLst/>
          </a:prstGeom>
          <a:noFill/>
        </p:spPr>
        <p:txBody>
          <a:bodyPr lIns="172112" tIns="129084" rIns="172112" bIns="129084">
            <a:noAutofit/>
          </a:bodyPr>
          <a:lstStyle>
            <a:lvl1pPr marL="0" indent="0">
              <a:spcBef>
                <a:spcPts val="0"/>
              </a:spcBef>
              <a:buNone/>
              <a:defRPr sz="38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7" name="Picture 6" descr="Avid_logo_purple-300.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3206051" y="7750732"/>
            <a:ext cx="1095666" cy="330519"/>
          </a:xfrm>
          <a:prstGeom prst="rect">
            <a:avLst/>
          </a:prstGeom>
        </p:spPr>
      </p:pic>
      <p:sp>
        <p:nvSpPr>
          <p:cNvPr id="10" name="Text Placeholder 9"/>
          <p:cNvSpPr txBox="1">
            <a:spLocks/>
          </p:cNvSpPr>
          <p:nvPr userDrawn="1"/>
        </p:nvSpPr>
        <p:spPr>
          <a:xfrm>
            <a:off x="6372474" y="7921116"/>
            <a:ext cx="1885453" cy="246221"/>
          </a:xfrm>
          <a:prstGeom prst="rect">
            <a:avLst/>
          </a:prstGeom>
        </p:spPr>
        <p:txBody>
          <a:bodyPr wrap="none" lIns="91440" tIns="45720" rIns="91440" bIns="45720">
            <a:spAutoFit/>
          </a:bodyPr>
          <a:lstStyle>
            <a:defPPr>
              <a:defRPr lang="en-US"/>
            </a:defPPr>
            <a:lvl1pPr marL="0" marR="0" lvl="0" indent="0" defTabSz="1306220" eaLnBrk="1" fontAlgn="auto" latinLnBrk="0" hangingPunct="1">
              <a:lnSpc>
                <a:spcPct val="100000"/>
              </a:lnSpc>
              <a:spcBef>
                <a:spcPts val="0"/>
              </a:spcBef>
              <a:spcAft>
                <a:spcPts val="0"/>
              </a:spcAft>
              <a:buClrTx/>
              <a:buSzTx/>
              <a:buFontTx/>
              <a:buNone/>
              <a:tabLst/>
              <a:defRPr kumimoji="0" sz="800" b="0" i="0" u="none" strike="noStrike" cap="none" spc="0" normalizeH="0" baseline="0">
                <a:ln>
                  <a:noFill/>
                </a:ln>
                <a:solidFill>
                  <a:prstClr val="white">
                    <a:lumMod val="50000"/>
                  </a:prstClr>
                </a:solidFill>
                <a:effectLst/>
                <a:uLnTx/>
                <a:uFillTx/>
                <a:latin typeface="Arial"/>
              </a:defRPr>
            </a:lvl1pPr>
          </a:lstStyle>
          <a:p>
            <a:pPr lvl="0"/>
            <a:r>
              <a:rPr lang="en-US" sz="1000" noProof="0" dirty="0" smtClean="0">
                <a:solidFill>
                  <a:srgbClr val="000000"/>
                </a:solidFill>
                <a:latin typeface="Arial"/>
              </a:rPr>
              <a:t>© 2017 Avid Technology, Inc. </a:t>
            </a:r>
            <a:endParaRPr lang="en-US" sz="1000" noProof="0" dirty="0">
              <a:solidFill>
                <a:srgbClr val="000000"/>
              </a:solidFill>
              <a:latin typeface="Arial"/>
            </a:endParaRPr>
          </a:p>
        </p:txBody>
      </p:sp>
    </p:spTree>
    <p:extLst>
      <p:ext uri="{BB962C8B-B14F-4D97-AF65-F5344CB8AC3E}">
        <p14:creationId xmlns:p14="http://schemas.microsoft.com/office/powerpoint/2010/main" val="25840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135509"/>
      </p:ext>
    </p:extLst>
  </p:cSld>
  <p:clrMap bg1="lt1" tx1="dk1" bg2="lt2" tx2="dk2" accent1="accent1" accent2="accent2" accent3="accent3" accent4="accent4" accent5="accent5" accent6="accent6" hlink="hlink" folHlink="folHlink"/>
  <p:sldLayoutIdLst>
    <p:sldLayoutId id="2147484388" r:id="rId1"/>
    <p:sldLayoutId id="2147484439" r:id="rId2"/>
  </p:sldLayoutIdLst>
  <p:hf hdr="0" ftr="0" dt="0"/>
  <p:txStyles>
    <p:titleStyle>
      <a:lvl1pPr algn="l" defTabSz="1304925" rtl="0" eaLnBrk="1" fontAlgn="base" hangingPunct="1">
        <a:spcBef>
          <a:spcPct val="0"/>
        </a:spcBef>
        <a:spcAft>
          <a:spcPct val="0"/>
        </a:spcAft>
        <a:defRPr sz="3700" kern="1200">
          <a:solidFill>
            <a:srgbClr val="595959"/>
          </a:solidFill>
          <a:latin typeface="+mj-lt"/>
          <a:ea typeface="+mj-ea"/>
          <a:cs typeface="+mj-cs"/>
        </a:defRPr>
      </a:lvl1pPr>
      <a:lvl2pPr algn="l" defTabSz="1304925" rtl="0" eaLnBrk="1" fontAlgn="base" hangingPunct="1">
        <a:spcBef>
          <a:spcPct val="0"/>
        </a:spcBef>
        <a:spcAft>
          <a:spcPct val="0"/>
        </a:spcAft>
        <a:defRPr sz="3400">
          <a:solidFill>
            <a:schemeClr val="bg1"/>
          </a:solidFill>
          <a:latin typeface="Arial" charset="0"/>
        </a:defRPr>
      </a:lvl2pPr>
      <a:lvl3pPr algn="l" defTabSz="1304925" rtl="0" eaLnBrk="1" fontAlgn="base" hangingPunct="1">
        <a:spcBef>
          <a:spcPct val="0"/>
        </a:spcBef>
        <a:spcAft>
          <a:spcPct val="0"/>
        </a:spcAft>
        <a:defRPr sz="3400">
          <a:solidFill>
            <a:schemeClr val="bg1"/>
          </a:solidFill>
          <a:latin typeface="Arial" charset="0"/>
        </a:defRPr>
      </a:lvl3pPr>
      <a:lvl4pPr algn="l" defTabSz="1304925" rtl="0" eaLnBrk="1" fontAlgn="base" hangingPunct="1">
        <a:spcBef>
          <a:spcPct val="0"/>
        </a:spcBef>
        <a:spcAft>
          <a:spcPct val="0"/>
        </a:spcAft>
        <a:defRPr sz="3400">
          <a:solidFill>
            <a:schemeClr val="bg1"/>
          </a:solidFill>
          <a:latin typeface="Arial" charset="0"/>
        </a:defRPr>
      </a:lvl4pPr>
      <a:lvl5pPr algn="l" defTabSz="1304925" rtl="0" eaLnBrk="1" fontAlgn="base" hangingPunct="1">
        <a:spcBef>
          <a:spcPct val="0"/>
        </a:spcBef>
        <a:spcAft>
          <a:spcPct val="0"/>
        </a:spcAft>
        <a:defRPr sz="3400">
          <a:solidFill>
            <a:schemeClr val="bg1"/>
          </a:solidFill>
          <a:latin typeface="Arial" charset="0"/>
        </a:defRPr>
      </a:lvl5pPr>
      <a:lvl6pPr marL="457200" algn="l" defTabSz="1304925" rtl="0" eaLnBrk="1" fontAlgn="base" hangingPunct="1">
        <a:spcBef>
          <a:spcPct val="0"/>
        </a:spcBef>
        <a:spcAft>
          <a:spcPct val="0"/>
        </a:spcAft>
        <a:defRPr sz="3400">
          <a:solidFill>
            <a:schemeClr val="bg1"/>
          </a:solidFill>
          <a:latin typeface="Arial" charset="0"/>
        </a:defRPr>
      </a:lvl6pPr>
      <a:lvl7pPr marL="914400" algn="l" defTabSz="1304925" rtl="0" eaLnBrk="1" fontAlgn="base" hangingPunct="1">
        <a:spcBef>
          <a:spcPct val="0"/>
        </a:spcBef>
        <a:spcAft>
          <a:spcPct val="0"/>
        </a:spcAft>
        <a:defRPr sz="3400">
          <a:solidFill>
            <a:schemeClr val="bg1"/>
          </a:solidFill>
          <a:latin typeface="Arial" charset="0"/>
        </a:defRPr>
      </a:lvl7pPr>
      <a:lvl8pPr marL="1371600" algn="l" defTabSz="1304925" rtl="0" eaLnBrk="1" fontAlgn="base" hangingPunct="1">
        <a:spcBef>
          <a:spcPct val="0"/>
        </a:spcBef>
        <a:spcAft>
          <a:spcPct val="0"/>
        </a:spcAft>
        <a:defRPr sz="3400">
          <a:solidFill>
            <a:schemeClr val="bg1"/>
          </a:solidFill>
          <a:latin typeface="Arial" charset="0"/>
        </a:defRPr>
      </a:lvl8pPr>
      <a:lvl9pPr marL="1828800" algn="l" defTabSz="1304925" rtl="0" eaLnBrk="1" fontAlgn="base" hangingPunct="1">
        <a:spcBef>
          <a:spcPct val="0"/>
        </a:spcBef>
        <a:spcAft>
          <a:spcPct val="0"/>
        </a:spcAft>
        <a:defRPr sz="3400">
          <a:solidFill>
            <a:schemeClr val="bg1"/>
          </a:solidFill>
          <a:latin typeface="Arial" charset="0"/>
        </a:defRPr>
      </a:lvl9pPr>
    </p:titleStyle>
    <p:bodyStyle>
      <a:lvl1pPr marL="0" indent="0" algn="l" defTabSz="1304925" rtl="0" eaLnBrk="1" fontAlgn="base" hangingPunct="1">
        <a:spcBef>
          <a:spcPct val="20000"/>
        </a:spcBef>
        <a:spcAft>
          <a:spcPct val="0"/>
        </a:spcAft>
        <a:buFontTx/>
        <a:buNone/>
        <a:defRPr sz="3200" kern="1200">
          <a:solidFill>
            <a:srgbClr val="595959"/>
          </a:solidFill>
          <a:latin typeface="+mn-lt"/>
          <a:ea typeface="+mn-ea"/>
          <a:cs typeface="+mn-cs"/>
        </a:defRPr>
      </a:lvl1pPr>
      <a:lvl2pPr marL="628650" indent="-342901" algn="l" defTabSz="1304925" rtl="0" eaLnBrk="1" fontAlgn="base" hangingPunct="1">
        <a:spcBef>
          <a:spcPct val="20000"/>
        </a:spcBef>
        <a:spcAft>
          <a:spcPct val="0"/>
        </a:spcAft>
        <a:buFont typeface="Wingdings" pitchFamily="2" charset="2"/>
        <a:buChar char="§"/>
        <a:defRPr sz="2900" kern="1200">
          <a:solidFill>
            <a:srgbClr val="595959"/>
          </a:solidFill>
          <a:latin typeface="+mn-lt"/>
          <a:ea typeface="+mn-ea"/>
          <a:cs typeface="+mn-cs"/>
        </a:defRPr>
      </a:lvl2pPr>
      <a:lvl3pPr marL="971550" indent="-342901" algn="l" defTabSz="1304925" rtl="0" eaLnBrk="1" fontAlgn="base" hangingPunct="1">
        <a:spcBef>
          <a:spcPct val="20000"/>
        </a:spcBef>
        <a:spcAft>
          <a:spcPct val="0"/>
        </a:spcAft>
        <a:buFont typeface="Arial" charset="0"/>
        <a:buChar char="•"/>
        <a:defRPr sz="2400" kern="1200">
          <a:solidFill>
            <a:srgbClr val="595959"/>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090" rtl="0" eaLnBrk="1" latinLnBrk="0" hangingPunct="1">
        <a:defRPr sz="2600" kern="1200">
          <a:solidFill>
            <a:schemeClr val="tx1"/>
          </a:solidFill>
          <a:latin typeface="+mn-lt"/>
          <a:ea typeface="+mn-ea"/>
          <a:cs typeface="+mn-cs"/>
        </a:defRPr>
      </a:lvl1pPr>
      <a:lvl2pPr marL="653045" algn="l" defTabSz="1306090" rtl="0" eaLnBrk="1" latinLnBrk="0" hangingPunct="1">
        <a:defRPr sz="2600" kern="1200">
          <a:solidFill>
            <a:schemeClr val="tx1"/>
          </a:solidFill>
          <a:latin typeface="+mn-lt"/>
          <a:ea typeface="+mn-ea"/>
          <a:cs typeface="+mn-cs"/>
        </a:defRPr>
      </a:lvl2pPr>
      <a:lvl3pPr marL="1306090" algn="l" defTabSz="1306090" rtl="0" eaLnBrk="1" latinLnBrk="0" hangingPunct="1">
        <a:defRPr sz="2600" kern="1200">
          <a:solidFill>
            <a:schemeClr val="tx1"/>
          </a:solidFill>
          <a:latin typeface="+mn-lt"/>
          <a:ea typeface="+mn-ea"/>
          <a:cs typeface="+mn-cs"/>
        </a:defRPr>
      </a:lvl3pPr>
      <a:lvl4pPr marL="1959134" algn="l" defTabSz="1306090" rtl="0" eaLnBrk="1" latinLnBrk="0" hangingPunct="1">
        <a:defRPr sz="2600" kern="1200">
          <a:solidFill>
            <a:schemeClr val="tx1"/>
          </a:solidFill>
          <a:latin typeface="+mn-lt"/>
          <a:ea typeface="+mn-ea"/>
          <a:cs typeface="+mn-cs"/>
        </a:defRPr>
      </a:lvl4pPr>
      <a:lvl5pPr marL="2612181" algn="l" defTabSz="1306090" rtl="0" eaLnBrk="1" latinLnBrk="0" hangingPunct="1">
        <a:defRPr sz="2600" kern="1200">
          <a:solidFill>
            <a:schemeClr val="tx1"/>
          </a:solidFill>
          <a:latin typeface="+mn-lt"/>
          <a:ea typeface="+mn-ea"/>
          <a:cs typeface="+mn-cs"/>
        </a:defRPr>
      </a:lvl5pPr>
      <a:lvl6pPr marL="3265226" algn="l" defTabSz="1306090" rtl="0" eaLnBrk="1" latinLnBrk="0" hangingPunct="1">
        <a:defRPr sz="2600" kern="1200">
          <a:solidFill>
            <a:schemeClr val="tx1"/>
          </a:solidFill>
          <a:latin typeface="+mn-lt"/>
          <a:ea typeface="+mn-ea"/>
          <a:cs typeface="+mn-cs"/>
        </a:defRPr>
      </a:lvl6pPr>
      <a:lvl7pPr marL="3918270" algn="l" defTabSz="1306090" rtl="0" eaLnBrk="1" latinLnBrk="0" hangingPunct="1">
        <a:defRPr sz="2600" kern="1200">
          <a:solidFill>
            <a:schemeClr val="tx1"/>
          </a:solidFill>
          <a:latin typeface="+mn-lt"/>
          <a:ea typeface="+mn-ea"/>
          <a:cs typeface="+mn-cs"/>
        </a:defRPr>
      </a:lvl7pPr>
      <a:lvl8pPr marL="4571314" algn="l" defTabSz="1306090" rtl="0" eaLnBrk="1" latinLnBrk="0" hangingPunct="1">
        <a:defRPr sz="2600" kern="1200">
          <a:solidFill>
            <a:schemeClr val="tx1"/>
          </a:solidFill>
          <a:latin typeface="+mn-lt"/>
          <a:ea typeface="+mn-ea"/>
          <a:cs typeface="+mn-cs"/>
        </a:defRPr>
      </a:lvl8pPr>
      <a:lvl9pPr marL="5224358" algn="l" defTabSz="13060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s://staysafeonline.org/business-safe-online/train-your-employees" TargetMode="External"/><Relationship Id="rId13" Type="http://schemas.openxmlformats.org/officeDocument/2006/relationships/hyperlink" Target="http://go.druva.com/gartner-report-2016-ransomware-sem.html" TargetMode="External"/><Relationship Id="rId3" Type="http://schemas.openxmlformats.org/officeDocument/2006/relationships/hyperlink" Target="https://www.fbi.gov/news/stories/incidents-of-ransomware-on-the-rise" TargetMode="External"/><Relationship Id="rId7" Type="http://schemas.openxmlformats.org/officeDocument/2006/relationships/hyperlink" Target="https://www.sans.org/reading-room/whitepapers/incident/enterprise-survival-guide-ransomware-attacks-36962" TargetMode="External"/><Relationship Id="rId12" Type="http://schemas.openxmlformats.org/officeDocument/2006/relationships/hyperlink" Target="http://resources.avid.com/SupportFiles/attach/Interplay_Central/Avid_MediaCentral_Disaster_Recovery_Tech_Brief.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microsoft.com/en-us/security/portal/mmpc/shared/ransomware.aspx" TargetMode="External"/><Relationship Id="rId11" Type="http://schemas.openxmlformats.org/officeDocument/2006/relationships/hyperlink" Target="https://web.nvd.nist.gov/view/ncp/repository" TargetMode="External"/><Relationship Id="rId5" Type="http://schemas.openxmlformats.org/officeDocument/2006/relationships/hyperlink" Target="https://www.justice.gov/criminal-ccips/file/872771/download" TargetMode="External"/><Relationship Id="rId10" Type="http://schemas.openxmlformats.org/officeDocument/2006/relationships/hyperlink" Target="https://en.wikipedia.org/wiki/Security_Technical_Implementation_Guide" TargetMode="External"/><Relationship Id="rId4" Type="http://schemas.openxmlformats.org/officeDocument/2006/relationships/hyperlink" Target="http://www.symantec.com/content/en/us/enterprise/media/security_response/whitepapers/the-evolution-of-ransomware.pdf" TargetMode="External"/><Relationship Id="rId9" Type="http://schemas.openxmlformats.org/officeDocument/2006/relationships/hyperlink" Target="http://www.pcmag.com/article/345531/how-to-protect-and-recover-your-business-from-ransomwar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5.jpe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20.pn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14.jpe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1.png"/><Relationship Id="rId1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22.jpe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2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087" y="4025024"/>
            <a:ext cx="13984227" cy="1232776"/>
          </a:xfrm>
        </p:spPr>
        <p:txBody>
          <a:bodyPr/>
          <a:lstStyle/>
          <a:p>
            <a:r>
              <a:rPr lang="en-US" sz="6000" dirty="0"/>
              <a:t>Protecting Against Ransomware Attacks</a:t>
            </a:r>
          </a:p>
        </p:txBody>
      </p:sp>
      <p:sp>
        <p:nvSpPr>
          <p:cNvPr id="5" name="Text Placeholder 4"/>
          <p:cNvSpPr>
            <a:spLocks noGrp="1"/>
          </p:cNvSpPr>
          <p:nvPr>
            <p:ph type="body" sz="quarter" idx="12"/>
          </p:nvPr>
        </p:nvSpPr>
        <p:spPr>
          <a:xfrm>
            <a:off x="323087" y="5568263"/>
            <a:ext cx="11344225" cy="2016967"/>
          </a:xfrm>
        </p:spPr>
        <p:txBody>
          <a:bodyPr/>
          <a:lstStyle/>
          <a:p>
            <a:r>
              <a:rPr lang="en-US" dirty="0"/>
              <a:t>Rob Gonsalves, Director of Architecture, </a:t>
            </a:r>
            <a:r>
              <a:rPr lang="en-US" dirty="0" smtClean="0"/>
              <a:t>Avid</a:t>
            </a:r>
            <a:endParaRPr lang="en-US" dirty="0"/>
          </a:p>
        </p:txBody>
      </p:sp>
    </p:spTree>
    <p:extLst>
      <p:ext uri="{BB962C8B-B14F-4D97-AF65-F5344CB8AC3E}">
        <p14:creationId xmlns:p14="http://schemas.microsoft.com/office/powerpoint/2010/main" val="204778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kern="1200" dirty="0" smtClean="0">
                <a:solidFill>
                  <a:srgbClr val="000000"/>
                </a:solidFill>
                <a:effectLst/>
                <a:latin typeface="Arial"/>
                <a:ea typeface="+mj-ea"/>
                <a:cs typeface="+mj-cs"/>
              </a:rPr>
              <a:t>Ransomware</a:t>
            </a:r>
            <a:r>
              <a:rPr lang="en-US" sz="4400" kern="1200" baseline="0" dirty="0" smtClean="0">
                <a:solidFill>
                  <a:srgbClr val="000000"/>
                </a:solidFill>
                <a:effectLst/>
                <a:latin typeface="Arial"/>
                <a:ea typeface="+mj-ea"/>
                <a:cs typeface="+mj-cs"/>
              </a:rPr>
              <a:t> Families</a:t>
            </a:r>
            <a:endParaRPr lang="en-US" dirty="0"/>
          </a:p>
        </p:txBody>
      </p:sp>
      <p:sp>
        <p:nvSpPr>
          <p:cNvPr id="2" name="Text Placeholder 1"/>
          <p:cNvSpPr>
            <a:spLocks noGrp="1"/>
          </p:cNvSpPr>
          <p:nvPr>
            <p:ph type="body" sz="quarter" idx="11"/>
          </p:nvPr>
        </p:nvSpPr>
        <p:spPr>
          <a:xfrm>
            <a:off x="213918" y="1400348"/>
            <a:ext cx="6644082" cy="6372051"/>
          </a:xfrm>
        </p:spPr>
        <p:txBody>
          <a:bodyPr/>
          <a:lstStyle/>
          <a:p>
            <a:pPr marL="0" indent="0">
              <a:buNone/>
            </a:pPr>
            <a:r>
              <a:rPr lang="en-US" dirty="0" smtClean="0"/>
              <a:t>These are the most </a:t>
            </a:r>
            <a:r>
              <a:rPr lang="en-US" dirty="0"/>
              <a:t>common ransomware families that were active in </a:t>
            </a:r>
            <a:r>
              <a:rPr lang="en-US" dirty="0" smtClean="0"/>
              <a:t>2016. </a:t>
            </a:r>
            <a:r>
              <a:rPr lang="en-US" baseline="30000" dirty="0" smtClean="0"/>
              <a:t>[4]</a:t>
            </a:r>
            <a:endParaRPr lang="en-US" baseline="30000" dirty="0"/>
          </a:p>
          <a:p>
            <a:pPr marL="0" indent="0">
              <a:buNone/>
            </a:pPr>
            <a:endParaRPr lang="en-US" dirty="0"/>
          </a:p>
          <a:p>
            <a:pPr marL="0" indent="0">
              <a:buNone/>
            </a:pPr>
            <a:r>
              <a:rPr lang="en-US" dirty="0" smtClean="0"/>
              <a:t>The </a:t>
            </a:r>
            <a:r>
              <a:rPr lang="en-US" dirty="0"/>
              <a:t>top three families, Tescrypt, Crowti, and Fakebsod account for </a:t>
            </a:r>
            <a:r>
              <a:rPr lang="en-US" dirty="0" smtClean="0"/>
              <a:t>74% </a:t>
            </a:r>
            <a:r>
              <a:rPr lang="en-US" dirty="0"/>
              <a:t>of </a:t>
            </a:r>
            <a:r>
              <a:rPr lang="en-US" dirty="0" smtClean="0"/>
              <a:t>all </a:t>
            </a:r>
            <a:r>
              <a:rPr lang="en-US" dirty="0"/>
              <a:t>attacks last </a:t>
            </a:r>
            <a:r>
              <a:rPr lang="en-US" dirty="0" smtClean="0"/>
              <a:t>year.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smtClean="0"/>
              <a:t>[4] </a:t>
            </a:r>
            <a:r>
              <a:rPr lang="en-US" sz="1800" dirty="0"/>
              <a:t>Microsoft, “Ransomware Facts”</a:t>
            </a:r>
          </a:p>
        </p:txBody>
      </p:sp>
      <p:graphicFrame>
        <p:nvGraphicFramePr>
          <p:cNvPr id="5" name="Chart 4"/>
          <p:cNvGraphicFramePr/>
          <p:nvPr>
            <p:extLst>
              <p:ext uri="{D42A27DB-BD31-4B8C-83A1-F6EECF244321}">
                <p14:modId xmlns:p14="http://schemas.microsoft.com/office/powerpoint/2010/main" val="898059171"/>
              </p:ext>
            </p:extLst>
          </p:nvPr>
        </p:nvGraphicFramePr>
        <p:xfrm>
          <a:off x="6858000" y="1255613"/>
          <a:ext cx="6934200" cy="6973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3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Target Files</a:t>
            </a:r>
            <a:endParaRPr lang="en-US" dirty="0"/>
          </a:p>
        </p:txBody>
      </p:sp>
      <p:sp>
        <p:nvSpPr>
          <p:cNvPr id="5" name="Text Placeholder 4"/>
          <p:cNvSpPr>
            <a:spLocks noGrp="1"/>
          </p:cNvSpPr>
          <p:nvPr>
            <p:ph type="body" sz="quarter" idx="11"/>
          </p:nvPr>
        </p:nvSpPr>
        <p:spPr>
          <a:xfrm>
            <a:off x="213918" y="1400348"/>
            <a:ext cx="6110682" cy="6600651"/>
          </a:xfrm>
        </p:spPr>
        <p:txBody>
          <a:bodyPr/>
          <a:lstStyle/>
          <a:p>
            <a:r>
              <a:rPr lang="en-US" dirty="0"/>
              <a:t>R</a:t>
            </a:r>
            <a:r>
              <a:rPr lang="en-US" dirty="0" smtClean="0"/>
              <a:t>ansomware doesn’t </a:t>
            </a:r>
            <a:r>
              <a:rPr lang="en-US" dirty="0"/>
              <a:t>try to encrypt every file on the infected </a:t>
            </a:r>
            <a:r>
              <a:rPr lang="en-US" dirty="0" smtClean="0"/>
              <a:t>system.</a:t>
            </a:r>
          </a:p>
          <a:p>
            <a:r>
              <a:rPr lang="en-US" dirty="0" smtClean="0"/>
              <a:t>It looks for specific </a:t>
            </a:r>
            <a:r>
              <a:rPr lang="en-US" dirty="0"/>
              <a:t>file types to encrypt that are likely to contain high value content. </a:t>
            </a:r>
          </a:p>
          <a:p>
            <a:r>
              <a:rPr lang="en-US" dirty="0"/>
              <a:t>Over 300 file extensions are targeted </a:t>
            </a:r>
            <a:r>
              <a:rPr lang="en-US" baseline="30000" dirty="0" smtClean="0"/>
              <a:t>[3]</a:t>
            </a:r>
            <a:r>
              <a:rPr lang="en-US" dirty="0" smtClean="0"/>
              <a:t>. </a:t>
            </a:r>
          </a:p>
          <a:p>
            <a:r>
              <a:rPr lang="en-US" dirty="0" smtClean="0"/>
              <a:t>This includes 17 media file types.</a:t>
            </a:r>
          </a:p>
          <a:p>
            <a:pPr marL="0" indent="0">
              <a:buNone/>
            </a:pPr>
            <a:endParaRPr lang="en-US" sz="800" dirty="0" smtClean="0"/>
          </a:p>
          <a:p>
            <a:pPr marL="0" indent="0">
              <a:buNone/>
            </a:pPr>
            <a:endParaRPr lang="en-US" sz="2900" dirty="0"/>
          </a:p>
          <a:p>
            <a:pPr marL="0" indent="0">
              <a:buNone/>
            </a:pPr>
            <a:r>
              <a:rPr lang="en-US" sz="1800" dirty="0" smtClean="0"/>
              <a:t>[</a:t>
            </a:r>
            <a:r>
              <a:rPr lang="en-US" sz="1800" dirty="0"/>
              <a:t>3] Microsoft, “Ransomware Facts”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91104010"/>
              </p:ext>
            </p:extLst>
          </p:nvPr>
        </p:nvGraphicFramePr>
        <p:xfrm>
          <a:off x="6477000" y="1400349"/>
          <a:ext cx="7467599" cy="6079486"/>
        </p:xfrm>
        <a:graphic>
          <a:graphicData uri="http://schemas.openxmlformats.org/drawingml/2006/table">
            <a:tbl>
              <a:tblPr firstRow="1" firstCol="1" bandRow="1">
                <a:tableStyleId>{B301B821-A1FF-4177-AEE7-76D212191A09}</a:tableStyleId>
              </a:tblPr>
              <a:tblGrid>
                <a:gridCol w="2590800"/>
                <a:gridCol w="4876799"/>
              </a:tblGrid>
              <a:tr h="919478">
                <a:tc>
                  <a:txBody>
                    <a:bodyPr/>
                    <a:lstStyle/>
                    <a:p>
                      <a:pPr marL="0" marR="0">
                        <a:spcBef>
                          <a:spcPts val="0"/>
                        </a:spcBef>
                        <a:spcAft>
                          <a:spcPts val="0"/>
                        </a:spcAft>
                      </a:pPr>
                      <a:r>
                        <a:rPr lang="en-US" sz="2800" dirty="0">
                          <a:effectLst/>
                        </a:rPr>
                        <a:t>File Usage</a:t>
                      </a:r>
                      <a:endParaRPr lang="en-US" sz="3600" dirty="0">
                        <a:effectLst/>
                        <a:latin typeface="Times New Roman"/>
                        <a:ea typeface="Times New Roman"/>
                      </a:endParaRPr>
                    </a:p>
                  </a:txBody>
                  <a:tcPr marL="95250" marR="142875" marT="66675" marB="66675"/>
                </a:tc>
                <a:tc>
                  <a:txBody>
                    <a:bodyPr/>
                    <a:lstStyle/>
                    <a:p>
                      <a:pPr marL="0" marR="0">
                        <a:spcBef>
                          <a:spcPts val="0"/>
                        </a:spcBef>
                        <a:spcAft>
                          <a:spcPts val="0"/>
                        </a:spcAft>
                      </a:pPr>
                      <a:r>
                        <a:rPr lang="en-US" sz="2800" dirty="0">
                          <a:effectLst/>
                        </a:rPr>
                        <a:t>File Extensions</a:t>
                      </a:r>
                      <a:endParaRPr lang="en-US" sz="3600" dirty="0">
                        <a:effectLst/>
                        <a:latin typeface="Times New Roman"/>
                        <a:ea typeface="Times New Roman"/>
                      </a:endParaRPr>
                    </a:p>
                  </a:txBody>
                  <a:tcPr marL="95250" marR="142875" marT="66675" marB="66675"/>
                </a:tc>
              </a:tr>
              <a:tr h="919478">
                <a:tc>
                  <a:txBody>
                    <a:bodyPr/>
                    <a:lstStyle/>
                    <a:p>
                      <a:pPr marL="0" marR="0">
                        <a:spcBef>
                          <a:spcPts val="0"/>
                        </a:spcBef>
                        <a:spcAft>
                          <a:spcPts val="0"/>
                        </a:spcAft>
                      </a:pPr>
                      <a:r>
                        <a:rPr lang="en-US" sz="2800" dirty="0">
                          <a:effectLst/>
                        </a:rPr>
                        <a:t>Archive</a:t>
                      </a:r>
                      <a:endParaRPr lang="en-US" sz="3600" dirty="0">
                        <a:effectLst/>
                        <a:latin typeface="Times New Roman"/>
                        <a:ea typeface="Times New Roman"/>
                      </a:endParaRPr>
                    </a:p>
                  </a:txBody>
                  <a:tcPr marL="95250" marR="95250" marT="66675" marB="66675"/>
                </a:tc>
                <a:tc>
                  <a:txBody>
                    <a:bodyPr/>
                    <a:lstStyle/>
                    <a:p>
                      <a:pPr marL="0" marR="0">
                        <a:spcBef>
                          <a:spcPts val="0"/>
                        </a:spcBef>
                        <a:spcAft>
                          <a:spcPts val="0"/>
                        </a:spcAft>
                      </a:pPr>
                      <a:r>
                        <a:rPr lang="en-US" sz="2800" dirty="0">
                          <a:effectLst/>
                        </a:rPr>
                        <a:t>.7z  .gz  .tar  .zip</a:t>
                      </a:r>
                      <a:endParaRPr lang="en-US" sz="3600" dirty="0">
                        <a:effectLst/>
                        <a:latin typeface="Times New Roman"/>
                        <a:ea typeface="Times New Roman"/>
                      </a:endParaRPr>
                    </a:p>
                  </a:txBody>
                  <a:tcPr marL="95250" marR="95250" marT="66675" marB="66675"/>
                </a:tc>
              </a:tr>
              <a:tr h="1358632">
                <a:tc>
                  <a:txBody>
                    <a:bodyPr/>
                    <a:lstStyle/>
                    <a:p>
                      <a:pPr marL="0" marR="0">
                        <a:spcBef>
                          <a:spcPts val="0"/>
                        </a:spcBef>
                        <a:spcAft>
                          <a:spcPts val="0"/>
                        </a:spcAft>
                      </a:pPr>
                      <a:r>
                        <a:rPr lang="en-US" sz="2800" dirty="0">
                          <a:effectLst/>
                        </a:rPr>
                        <a:t>Development</a:t>
                      </a:r>
                      <a:endParaRPr lang="en-US" sz="3600" dirty="0">
                        <a:effectLst/>
                        <a:latin typeface="Times New Roman"/>
                        <a:ea typeface="Times New Roman"/>
                      </a:endParaRPr>
                    </a:p>
                  </a:txBody>
                  <a:tcPr marL="95250" marR="95250" marT="66675" marB="66675"/>
                </a:tc>
                <a:tc>
                  <a:txBody>
                    <a:bodyPr/>
                    <a:lstStyle/>
                    <a:p>
                      <a:pPr marL="0" marR="0">
                        <a:spcBef>
                          <a:spcPts val="0"/>
                        </a:spcBef>
                        <a:spcAft>
                          <a:spcPts val="0"/>
                        </a:spcAft>
                      </a:pPr>
                      <a:r>
                        <a:rPr lang="en-US" sz="2800" dirty="0">
                          <a:effectLst/>
                        </a:rPr>
                        <a:t>.asp  .bat  .c  .class  .cpp  .cs  .h  .hpp  .jar  .java  .js  .m  .sql  .vb  .xml</a:t>
                      </a:r>
                      <a:endParaRPr lang="en-US" sz="3600" dirty="0">
                        <a:effectLst/>
                        <a:latin typeface="Times New Roman"/>
                        <a:ea typeface="Times New Roman"/>
                      </a:endParaRPr>
                    </a:p>
                  </a:txBody>
                  <a:tcPr marL="95250" marR="95250" marT="66675" marB="66675"/>
                </a:tc>
              </a:tr>
              <a:tr h="919478">
                <a:tc>
                  <a:txBody>
                    <a:bodyPr/>
                    <a:lstStyle/>
                    <a:p>
                      <a:pPr marL="0" marR="0">
                        <a:spcBef>
                          <a:spcPts val="0"/>
                        </a:spcBef>
                        <a:spcAft>
                          <a:spcPts val="0"/>
                        </a:spcAft>
                      </a:pPr>
                      <a:r>
                        <a:rPr lang="en-US" sz="2800" dirty="0">
                          <a:effectLst/>
                        </a:rPr>
                        <a:t>General Use</a:t>
                      </a:r>
                      <a:endParaRPr lang="en-US" sz="3600" dirty="0">
                        <a:effectLst/>
                        <a:latin typeface="Times New Roman"/>
                        <a:ea typeface="Times New Roman"/>
                      </a:endParaRPr>
                    </a:p>
                  </a:txBody>
                  <a:tcPr marL="95250" marR="95250" marT="66675" marB="66675"/>
                </a:tc>
                <a:tc>
                  <a:txBody>
                    <a:bodyPr/>
                    <a:lstStyle/>
                    <a:p>
                      <a:pPr marL="0" marR="0">
                        <a:spcBef>
                          <a:spcPts val="0"/>
                        </a:spcBef>
                        <a:spcAft>
                          <a:spcPts val="0"/>
                        </a:spcAft>
                      </a:pPr>
                      <a:r>
                        <a:rPr lang="en-US" sz="2800" dirty="0">
                          <a:effectLst/>
                        </a:rPr>
                        <a:t>.doc  .docx  .pdf  .ppt  .pptx  .txt  .xls  .xlsx</a:t>
                      </a:r>
                      <a:endParaRPr lang="en-US" sz="3600" dirty="0">
                        <a:effectLst/>
                        <a:latin typeface="Times New Roman"/>
                        <a:ea typeface="Times New Roman"/>
                      </a:endParaRPr>
                    </a:p>
                  </a:txBody>
                  <a:tcPr marL="95250" marR="95250" marT="66675" marB="66675"/>
                </a:tc>
              </a:tr>
              <a:tr h="1797786">
                <a:tc>
                  <a:txBody>
                    <a:bodyPr/>
                    <a:lstStyle/>
                    <a:p>
                      <a:pPr marL="0" marR="0">
                        <a:spcBef>
                          <a:spcPts val="0"/>
                        </a:spcBef>
                        <a:spcAft>
                          <a:spcPts val="0"/>
                        </a:spcAft>
                      </a:pPr>
                      <a:r>
                        <a:rPr lang="en-US" sz="2800" dirty="0">
                          <a:effectLst/>
                        </a:rPr>
                        <a:t>Media Assets</a:t>
                      </a:r>
                      <a:endParaRPr lang="en-US" sz="3600" dirty="0">
                        <a:effectLst/>
                        <a:latin typeface="Times New Roman"/>
                        <a:ea typeface="Times New Roman"/>
                      </a:endParaRPr>
                    </a:p>
                  </a:txBody>
                  <a:tcPr marL="95250" marR="95250" marT="66675" marB="66675"/>
                </a:tc>
                <a:tc>
                  <a:txBody>
                    <a:bodyPr/>
                    <a:lstStyle/>
                    <a:p>
                      <a:pPr marL="0" marR="0">
                        <a:spcBef>
                          <a:spcPts val="0"/>
                        </a:spcBef>
                        <a:spcAft>
                          <a:spcPts val="0"/>
                        </a:spcAft>
                      </a:pPr>
                      <a:r>
                        <a:rPr lang="en-US" sz="2800" dirty="0">
                          <a:effectLst/>
                        </a:rPr>
                        <a:t>.jpeg  .jpg  .m4a  .mov  .mp3  .mp4  .mpeg  .mpg  .png  .psd  .raw  .svg  .tif  .tiff  .wav  .wma  .wmv</a:t>
                      </a:r>
                      <a:endParaRPr lang="en-US" sz="3600" dirty="0">
                        <a:effectLst/>
                        <a:latin typeface="Times New Roman"/>
                        <a:ea typeface="Times New Roman"/>
                      </a:endParaRPr>
                    </a:p>
                  </a:txBody>
                  <a:tcPr marL="95250" marR="95250" marT="66675" marB="66675"/>
                </a:tc>
              </a:tr>
            </a:tbl>
          </a:graphicData>
        </a:graphic>
      </p:graphicFrame>
    </p:spTree>
    <p:extLst>
      <p:ext uri="{BB962C8B-B14F-4D97-AF65-F5344CB8AC3E}">
        <p14:creationId xmlns:p14="http://schemas.microsoft.com/office/powerpoint/2010/main" val="40899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Threat Behavior - Tescrypt</a:t>
            </a:r>
            <a:endParaRPr lang="en-US" dirty="0"/>
          </a:p>
        </p:txBody>
      </p:sp>
      <p:sp>
        <p:nvSpPr>
          <p:cNvPr id="4" name="Rectangle 3"/>
          <p:cNvSpPr/>
          <p:nvPr/>
        </p:nvSpPr>
        <p:spPr>
          <a:xfrm>
            <a:off x="11309367"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9"/>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90818" y="2322837"/>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52510" y="4102476"/>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2508" y="4102476"/>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820313"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410485" y="5491325"/>
            <a:ext cx="2067515" cy="954107"/>
          </a:xfrm>
          <a:prstGeom prst="rect">
            <a:avLst/>
          </a:prstGeom>
        </p:spPr>
        <p:txBody>
          <a:bodyPr wrap="square">
            <a:spAutoFit/>
          </a:bodyPr>
          <a:lstStyle/>
          <a:p>
            <a:pPr algn="ctr"/>
            <a:r>
              <a:rPr lang="en-US" sz="2800" dirty="0" smtClean="0"/>
              <a:t>Cyber Criminal</a:t>
            </a:r>
            <a:endParaRPr lang="en-US" sz="2800" dirty="0"/>
          </a:p>
        </p:txBody>
      </p:sp>
      <p:sp>
        <p:nvSpPr>
          <p:cNvPr id="13" name="TextBox 12"/>
          <p:cNvSpPr txBox="1"/>
          <p:nvPr/>
        </p:nvSpPr>
        <p:spPr>
          <a:xfrm>
            <a:off x="12504412" y="2991073"/>
            <a:ext cx="1570163" cy="830997"/>
          </a:xfrm>
          <a:prstGeom prst="rect">
            <a:avLst/>
          </a:prstGeom>
          <a:noFill/>
        </p:spPr>
        <p:txBody>
          <a:bodyPr wrap="square" rtlCol="0" anchor="ctr">
            <a:spAutoFit/>
          </a:bodyPr>
          <a:lstStyle/>
          <a:p>
            <a:pPr algn="ctr"/>
            <a:r>
              <a:rPr lang="en-US" sz="2400" dirty="0" smtClean="0"/>
              <a:t>Site with Tescrypt</a:t>
            </a:r>
            <a:endParaRPr lang="en-US" sz="2400" dirty="0" smtClean="0">
              <a:solidFill>
                <a:schemeClr val="tx1"/>
              </a:solidFill>
            </a:endParaRPr>
          </a:p>
        </p:txBody>
      </p:sp>
      <p:sp>
        <p:nvSpPr>
          <p:cNvPr id="14" name="TextBox 13"/>
          <p:cNvSpPr txBox="1"/>
          <p:nvPr/>
        </p:nvSpPr>
        <p:spPr>
          <a:xfrm>
            <a:off x="10839113"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15" name="Picture 34" descr="C:\Users\rgonsalv\AppData\Local\Microsoft\Windows\Temporary Internet Files\Content.IE5\WQXBN4A2\1412356667[1].png"/>
          <p:cNvPicPr>
            <a:picLocks noChangeAspect="1" noChangeArrowheads="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93407" y="2362200"/>
            <a:ext cx="456248"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402637"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20" name="Rectangle 19"/>
          <p:cNvSpPr/>
          <p:nvPr/>
        </p:nvSpPr>
        <p:spPr>
          <a:xfrm>
            <a:off x="1269365" y="1623059"/>
            <a:ext cx="7394575" cy="5797897"/>
          </a:xfrm>
          <a:prstGeom prst="rect">
            <a:avLst/>
          </a:prstGeom>
          <a:solidFill>
            <a:srgbClr val="EBF7FF"/>
          </a:solidFill>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152400" y="5303316"/>
            <a:ext cx="1139825" cy="461665"/>
          </a:xfrm>
          <a:prstGeom prst="rect">
            <a:avLst/>
          </a:prstGeom>
          <a:noFill/>
        </p:spPr>
        <p:txBody>
          <a:bodyPr wrap="square" rtlCol="0" anchor="ctr">
            <a:spAutoFit/>
          </a:bodyPr>
          <a:lstStyle/>
          <a:p>
            <a:pPr algn="ctr"/>
            <a:r>
              <a:rPr lang="en-US" sz="2400" dirty="0" smtClean="0"/>
              <a:t>User</a:t>
            </a:r>
            <a:endParaRPr lang="en-US" sz="2400" dirty="0" smtClean="0">
              <a:solidFill>
                <a:schemeClr val="tx1"/>
              </a:solidFill>
            </a:endParaRPr>
          </a:p>
        </p:txBody>
      </p:sp>
      <p:sp>
        <p:nvSpPr>
          <p:cNvPr id="22" name="TextBox 21"/>
          <p:cNvSpPr txBox="1"/>
          <p:nvPr/>
        </p:nvSpPr>
        <p:spPr>
          <a:xfrm>
            <a:off x="3803313" y="7463135"/>
            <a:ext cx="2667000" cy="461665"/>
          </a:xfrm>
          <a:prstGeom prst="rect">
            <a:avLst/>
          </a:prstGeom>
          <a:noFill/>
        </p:spPr>
        <p:txBody>
          <a:bodyPr wrap="square" rtlCol="0" anchor="ctr">
            <a:spAutoFit/>
          </a:bodyPr>
          <a:lstStyle/>
          <a:p>
            <a:pPr algn="ctr"/>
            <a:r>
              <a:rPr lang="en-US" sz="2400" dirty="0" smtClean="0"/>
              <a:t>Client System</a:t>
            </a:r>
            <a:endParaRPr lang="en-US" sz="2400" dirty="0" smtClean="0">
              <a:solidFill>
                <a:schemeClr val="tx1"/>
              </a:solidFill>
            </a:endParaRPr>
          </a:p>
        </p:txBody>
      </p:sp>
      <p:cxnSp>
        <p:nvCxnSpPr>
          <p:cNvPr id="25" name="Elbow Connector 24"/>
          <p:cNvCxnSpPr>
            <a:stCxn id="6" idx="1"/>
            <a:endCxn id="20" idx="3"/>
          </p:cNvCxnSpPr>
          <p:nvPr/>
        </p:nvCxnSpPr>
        <p:spPr>
          <a:xfrm rot="10800000" flipV="1">
            <a:off x="8663940" y="2571118"/>
            <a:ext cx="826878" cy="1950889"/>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1"/>
            <a:endCxn id="6" idx="3"/>
          </p:cNvCxnSpPr>
          <p:nvPr/>
        </p:nvCxnSpPr>
        <p:spPr>
          <a:xfrm rot="10800000">
            <a:off x="10839061" y="2571120"/>
            <a:ext cx="1981252" cy="5369"/>
          </a:xfrm>
          <a:prstGeom prst="bentConnector3">
            <a:avLst>
              <a:gd name="adj1" fmla="val 50000"/>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30233" y="1894973"/>
            <a:ext cx="2521287" cy="738664"/>
          </a:xfrm>
          <a:prstGeom prst="rect">
            <a:avLst/>
          </a:prstGeom>
          <a:solidFill>
            <a:srgbClr val="F7FCFF"/>
          </a:solidFill>
          <a:ln w="28575">
            <a:solidFill>
              <a:schemeClr val="accent1"/>
            </a:solidFill>
          </a:ln>
        </p:spPr>
        <p:txBody>
          <a:bodyPr wrap="square" lIns="274320" tIns="182880" bIns="182880" rtlCol="0" anchor="ctr">
            <a:spAutoFit/>
          </a:bodyPr>
          <a:lstStyle>
            <a:defPPr>
              <a:defRPr lang="en-US"/>
            </a:defPPr>
            <a:lvl1pPr>
              <a:spcBef>
                <a:spcPts val="600"/>
              </a:spcBef>
              <a:spcAft>
                <a:spcPts val="600"/>
              </a:spcAft>
              <a:defRPr sz="2400"/>
            </a:lvl1pPr>
          </a:lstStyle>
          <a:p>
            <a:r>
              <a:rPr lang="en-US" dirty="0"/>
              <a:t>Windows OS</a:t>
            </a:r>
          </a:p>
        </p:txBody>
      </p:sp>
      <p:sp>
        <p:nvSpPr>
          <p:cNvPr id="31" name="TextBox 30"/>
          <p:cNvSpPr txBox="1"/>
          <p:nvPr/>
        </p:nvSpPr>
        <p:spPr>
          <a:xfrm>
            <a:off x="5830233" y="2834640"/>
            <a:ext cx="2521287" cy="2585323"/>
          </a:xfrm>
          <a:prstGeom prst="rect">
            <a:avLst/>
          </a:prstGeom>
          <a:solidFill>
            <a:srgbClr val="F7FCFF"/>
          </a:solidFill>
          <a:ln w="28575">
            <a:solidFill>
              <a:schemeClr val="accent1"/>
            </a:solidFill>
          </a:ln>
        </p:spPr>
        <p:txBody>
          <a:bodyPr wrap="square" lIns="274320" tIns="182880" bIns="182880" rtlCol="0" anchor="ctr">
            <a:spAutoFit/>
          </a:bodyPr>
          <a:lstStyle/>
          <a:p>
            <a:pPr>
              <a:spcBef>
                <a:spcPts val="600"/>
              </a:spcBef>
              <a:spcAft>
                <a:spcPts val="600"/>
              </a:spcAft>
            </a:pPr>
            <a:r>
              <a:rPr lang="en-US" sz="2400" dirty="0" smtClean="0"/>
              <a:t>    Java</a:t>
            </a:r>
            <a:br>
              <a:rPr lang="en-US" sz="2400" dirty="0" smtClean="0"/>
            </a:br>
            <a:r>
              <a:rPr lang="en-US" sz="2400" dirty="0" smtClean="0"/>
              <a:t>    Flash</a:t>
            </a:r>
            <a:br>
              <a:rPr lang="en-US" sz="2400" dirty="0" smtClean="0"/>
            </a:br>
            <a:r>
              <a:rPr lang="en-US" sz="2400" dirty="0" smtClean="0"/>
              <a:t>    Acrobat</a:t>
            </a:r>
            <a:br>
              <a:rPr lang="en-US" sz="2400" dirty="0" smtClean="0"/>
            </a:br>
            <a:r>
              <a:rPr lang="en-US" sz="2400" dirty="0" smtClean="0"/>
              <a:t>    Silverlight</a:t>
            </a:r>
            <a:r>
              <a:rPr lang="en-US" sz="2400" dirty="0"/>
              <a:t/>
            </a:r>
            <a:br>
              <a:rPr lang="en-US" sz="2400" dirty="0"/>
            </a:br>
            <a:r>
              <a:rPr lang="en-US" sz="2400" dirty="0" smtClean="0"/>
              <a:t>    Browser</a:t>
            </a:r>
            <a:br>
              <a:rPr lang="en-US" sz="2400" dirty="0" smtClean="0"/>
            </a:br>
            <a:r>
              <a:rPr lang="en-US" sz="2400" dirty="0" smtClean="0"/>
              <a:t>    Etc.</a:t>
            </a:r>
            <a:endParaRPr lang="en-US" sz="2400" dirty="0"/>
          </a:p>
        </p:txBody>
      </p:sp>
      <p:sp>
        <p:nvSpPr>
          <p:cNvPr id="32" name="TextBox 31"/>
          <p:cNvSpPr txBox="1"/>
          <p:nvPr/>
        </p:nvSpPr>
        <p:spPr>
          <a:xfrm>
            <a:off x="1569720" y="1907798"/>
            <a:ext cx="3962400" cy="5247590"/>
          </a:xfrm>
          <a:prstGeom prst="rect">
            <a:avLst/>
          </a:prstGeom>
          <a:solidFill>
            <a:srgbClr val="F7FCFF"/>
          </a:solidFill>
          <a:ln w="28575">
            <a:solidFill>
              <a:schemeClr val="accent1"/>
            </a:solidFill>
          </a:ln>
        </p:spPr>
        <p:txBody>
          <a:bodyPr wrap="square" lIns="274320" tIns="182880" bIns="182880" rtlCol="0" anchor="t">
            <a:spAutoFit/>
          </a:bodyPr>
          <a:lstStyle>
            <a:defPPr>
              <a:defRPr lang="en-US"/>
            </a:defPPr>
            <a:lvl1pPr>
              <a:spcBef>
                <a:spcPts val="600"/>
              </a:spcBef>
              <a:spcAft>
                <a:spcPts val="600"/>
              </a:spcAft>
              <a:defRPr sz="2400"/>
            </a:lvl1pPr>
          </a:lstStyle>
          <a:p>
            <a:r>
              <a:rPr lang="en-US" dirty="0"/>
              <a:t>Application Data</a:t>
            </a:r>
          </a:p>
          <a:p>
            <a:r>
              <a:rPr lang="en-US" sz="2000" dirty="0" smtClean="0"/>
              <a:t>       Roaming\qubmvec.exe</a:t>
            </a:r>
          </a:p>
          <a:p>
            <a:r>
              <a:rPr lang="en-US" dirty="0" smtClean="0"/>
              <a:t>Documents</a:t>
            </a:r>
          </a:p>
          <a:p>
            <a:r>
              <a:rPr lang="en-US" sz="2000" dirty="0" smtClean="0"/>
              <a:t>       BusinessPlan.docx</a:t>
            </a:r>
          </a:p>
          <a:p>
            <a:r>
              <a:rPr lang="en-US" sz="2000" dirty="0"/>
              <a:t>  </a:t>
            </a:r>
            <a:r>
              <a:rPr lang="en-US" sz="2000" dirty="0" smtClean="0"/>
              <a:t>     BusinessPlan.docx.crypted</a:t>
            </a:r>
          </a:p>
          <a:p>
            <a:endParaRPr lang="en-US" sz="900" dirty="0"/>
          </a:p>
          <a:p>
            <a:r>
              <a:rPr lang="en-US" sz="2000" dirty="0" smtClean="0"/>
              <a:t>       OpeningMusic.wav</a:t>
            </a:r>
          </a:p>
          <a:p>
            <a:r>
              <a:rPr lang="en-US" sz="2000" dirty="0" smtClean="0"/>
              <a:t>       OpeningMusic.wav.crypted</a:t>
            </a:r>
          </a:p>
          <a:p>
            <a:endParaRPr lang="en-US" sz="900" dirty="0" smtClean="0"/>
          </a:p>
          <a:p>
            <a:r>
              <a:rPr lang="en-US" sz="2000" dirty="0" smtClean="0"/>
              <a:t>       NewAnimation.mov</a:t>
            </a:r>
          </a:p>
          <a:p>
            <a:r>
              <a:rPr lang="en-US" sz="2000" dirty="0" smtClean="0"/>
              <a:t>       NewAnimation.mov.crypted</a:t>
            </a:r>
            <a:endParaRPr lang="en-US" sz="1200" dirty="0" smtClean="0"/>
          </a:p>
        </p:txBody>
      </p:sp>
      <p:sp>
        <p:nvSpPr>
          <p:cNvPr id="33" name="TextBox 32"/>
          <p:cNvSpPr txBox="1"/>
          <p:nvPr/>
        </p:nvSpPr>
        <p:spPr>
          <a:xfrm>
            <a:off x="5830233" y="5647075"/>
            <a:ext cx="2521287" cy="1508105"/>
          </a:xfrm>
          <a:prstGeom prst="rect">
            <a:avLst/>
          </a:prstGeom>
          <a:solidFill>
            <a:srgbClr val="F7FCFF"/>
          </a:solidFill>
          <a:ln w="28575">
            <a:solidFill>
              <a:schemeClr val="accent1"/>
            </a:solidFill>
          </a:ln>
        </p:spPr>
        <p:txBody>
          <a:bodyPr wrap="square" lIns="274320" tIns="182880" bIns="182880" rtlCol="0" anchor="ctr">
            <a:spAutoFit/>
          </a:bodyPr>
          <a:lstStyle>
            <a:defPPr>
              <a:defRPr lang="en-US"/>
            </a:defPPr>
            <a:lvl1pPr>
              <a:spcBef>
                <a:spcPts val="600"/>
              </a:spcBef>
              <a:spcAft>
                <a:spcPts val="600"/>
              </a:spcAft>
              <a:defRPr sz="2400"/>
            </a:lvl1pPr>
          </a:lstStyle>
          <a:p>
            <a:r>
              <a:rPr lang="en-US" dirty="0" smtClean="0"/>
              <a:t>Registry</a:t>
            </a:r>
          </a:p>
          <a:p>
            <a:r>
              <a:rPr lang="en-US" sz="2000" i="1" dirty="0" smtClean="0"/>
              <a:t>    HKCU\...\Run</a:t>
            </a:r>
            <a:br>
              <a:rPr lang="en-US" sz="2000" i="1" dirty="0" smtClean="0"/>
            </a:br>
            <a:r>
              <a:rPr lang="en-US" sz="2000" i="1" dirty="0" smtClean="0"/>
              <a:t>    cmd.exe </a:t>
            </a:r>
            <a:r>
              <a:rPr lang="en-US" sz="2000" i="1" dirty="0"/>
              <a:t>/c start</a:t>
            </a:r>
            <a:endParaRPr lang="en-US" sz="2000" dirty="0"/>
          </a:p>
        </p:txBody>
      </p:sp>
      <p:sp>
        <p:nvSpPr>
          <p:cNvPr id="44" name="Folded Corner 43"/>
          <p:cNvSpPr/>
          <p:nvPr/>
        </p:nvSpPr>
        <p:spPr>
          <a:xfrm rot="10800000" flipH="1">
            <a:off x="1926147" y="3565860"/>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olded Corner 44"/>
          <p:cNvSpPr/>
          <p:nvPr/>
        </p:nvSpPr>
        <p:spPr>
          <a:xfrm rot="10800000" flipH="1">
            <a:off x="1926147" y="474676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lded Corner 45"/>
          <p:cNvSpPr/>
          <p:nvPr/>
        </p:nvSpPr>
        <p:spPr>
          <a:xfrm rot="10800000" flipH="1">
            <a:off x="1926147" y="5916238"/>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34" descr="C:\Users\rgonsalv\AppData\Local\Microsoft\Windows\Temporary Internet Files\Content.IE5\WQXBN4A2\1412356667[1].png"/>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9339" y="2624772"/>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4" descr="C:\Users\rgonsalv\AppData\Local\Microsoft\Windows\Temporary Internet Files\Content.IE5\WQXBN4A2\1412356667[1].png"/>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9320" y="6479722"/>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rgonsalv\AppData\Local\Microsoft\Windows\Temporary Internet Files\Content.IE5\V8XKD4R4\warning[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75011" y="4504115"/>
            <a:ext cx="342205" cy="34220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926147" y="6381724"/>
            <a:ext cx="276759" cy="388026"/>
            <a:chOff x="379287" y="2918434"/>
            <a:chExt cx="276759" cy="388026"/>
          </a:xfrm>
        </p:grpSpPr>
        <p:sp>
          <p:nvSpPr>
            <p:cNvPr id="34" name="Folded Corner 33"/>
            <p:cNvSpPr/>
            <p:nvPr/>
          </p:nvSpPr>
          <p:spPr>
            <a:xfrm rot="10800000" flipH="1">
              <a:off x="379287" y="291843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4" descr="C:\Users\rgonsalv\AppData\Local\Microsoft\Windows\Temporary Internet Files\Content.IE5\8NF8IBK8\lock-152879_960_720[1].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848" y="306101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926147" y="4008094"/>
            <a:ext cx="276759" cy="388026"/>
            <a:chOff x="379287" y="2918434"/>
            <a:chExt cx="276759" cy="388026"/>
          </a:xfrm>
        </p:grpSpPr>
        <p:sp>
          <p:nvSpPr>
            <p:cNvPr id="37" name="Folded Corner 36"/>
            <p:cNvSpPr/>
            <p:nvPr/>
          </p:nvSpPr>
          <p:spPr>
            <a:xfrm rot="10800000" flipH="1">
              <a:off x="379287" y="291843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4" descr="C:\Users\rgonsalv\AppData\Local\Microsoft\Windows\Temporary Internet Files\Content.IE5\8NF8IBK8\lock-152879_960_720[1].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848" y="306101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1926147" y="5196814"/>
            <a:ext cx="276759" cy="388026"/>
            <a:chOff x="379287" y="2918434"/>
            <a:chExt cx="276759" cy="388026"/>
          </a:xfrm>
        </p:grpSpPr>
        <p:sp>
          <p:nvSpPr>
            <p:cNvPr id="40" name="Folded Corner 39"/>
            <p:cNvSpPr/>
            <p:nvPr/>
          </p:nvSpPr>
          <p:spPr>
            <a:xfrm rot="10800000" flipH="1">
              <a:off x="379287" y="291843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 descr="C:\Users\rgonsalv\AppData\Local\Microsoft\Windows\Temporary Internet Files\Content.IE5\8NF8IBK8\lock-152879_960_720[1].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848" y="3061019"/>
              <a:ext cx="125819" cy="179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08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500" fill="hold"/>
                                        <p:tgtEl>
                                          <p:spTgt spid="25"/>
                                        </p:tgtEl>
                                        <p:attrNameLst>
                                          <p:attrName>stroke.color</p:attrName>
                                        </p:attrNameLst>
                                      </p:cBhvr>
                                      <p:to>
                                        <a:srgbClr val="C00000"/>
                                      </p:to>
                                    </p:animClr>
                                    <p:set>
                                      <p:cBhvr>
                                        <p:cTn id="11" dur="500" fill="hold"/>
                                        <p:tgtEl>
                                          <p:spTgt spid="25"/>
                                        </p:tgtEl>
                                        <p:attrNameLst>
                                          <p:attrName>stroke.on</p:attrName>
                                        </p:attrNameLst>
                                      </p:cBhvr>
                                      <p:to>
                                        <p:strVal val="true"/>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3">
                                            <p:txEl>
                                              <p:pRg st="1" end="1"/>
                                            </p:txEl>
                                          </p:spTgt>
                                        </p:tgtEl>
                                        <p:attrNameLst>
                                          <p:attrName>style.visibility</p:attrName>
                                        </p:attrNameLst>
                                      </p:cBhvr>
                                      <p:to>
                                        <p:strVal val="visible"/>
                                      </p:to>
                                    </p:set>
                                    <p:animEffect transition="in" filter="fade">
                                      <p:cBhvr>
                                        <p:cTn id="24" dur="500"/>
                                        <p:tgtEl>
                                          <p:spTgt spid="33">
                                            <p:txEl>
                                              <p:pRg st="1" end="1"/>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fade">
                                      <p:cBhvr>
                                        <p:cTn id="32" dur="5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2">
                                            <p:txEl>
                                              <p:pRg st="4" end="4"/>
                                            </p:txEl>
                                          </p:spTgt>
                                        </p:tgtEl>
                                        <p:attrNameLst>
                                          <p:attrName>style.visibility</p:attrName>
                                        </p:attrNameLst>
                                      </p:cBhvr>
                                      <p:to>
                                        <p:strVal val="visible"/>
                                      </p:to>
                                    </p:set>
                                    <p:animEffect transition="in" filter="fade">
                                      <p:cBhvr>
                                        <p:cTn id="41" dur="1000"/>
                                        <p:tgtEl>
                                          <p:spTgt spid="32">
                                            <p:txEl>
                                              <p:pRg st="4" end="4"/>
                                            </p:txEl>
                                          </p:spTgt>
                                        </p:tgtEl>
                                      </p:cBhvr>
                                    </p:animEffect>
                                  </p:childTnLst>
                                </p:cTn>
                              </p:par>
                            </p:childTnLst>
                          </p:cTn>
                        </p:par>
                        <p:par>
                          <p:cTn id="42" fill="hold">
                            <p:stCondLst>
                              <p:cond delay="2000"/>
                            </p:stCondLst>
                            <p:childTnLst>
                              <p:par>
                                <p:cTn id="43" presetID="10" presetClass="exit" presetSubtype="0" fill="hold" grpId="0" nodeType="afterEffect">
                                  <p:stCondLst>
                                    <p:cond delay="0"/>
                                  </p:stCondLst>
                                  <p:childTnLst>
                                    <p:animEffect transition="out" filter="fade">
                                      <p:cBhvr>
                                        <p:cTn id="44" dur="1000"/>
                                        <p:tgtEl>
                                          <p:spTgt spid="44"/>
                                        </p:tgtEl>
                                      </p:cBhvr>
                                    </p:animEffect>
                                    <p:set>
                                      <p:cBhvr>
                                        <p:cTn id="45" dur="1" fill="hold">
                                          <p:stCondLst>
                                            <p:cond delay="999"/>
                                          </p:stCondLst>
                                        </p:cTn>
                                        <p:tgtEl>
                                          <p:spTgt spid="44"/>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nodeType="afterEffect">
                                  <p:stCondLst>
                                    <p:cond delay="0"/>
                                  </p:stCondLst>
                                  <p:childTnLst>
                                    <p:animEffect transition="out" filter="fade">
                                      <p:cBhvr>
                                        <p:cTn id="48" dur="1000"/>
                                        <p:tgtEl>
                                          <p:spTgt spid="32">
                                            <p:txEl>
                                              <p:pRg st="3" end="3"/>
                                            </p:txEl>
                                          </p:spTgt>
                                        </p:tgtEl>
                                      </p:cBhvr>
                                    </p:animEffect>
                                    <p:set>
                                      <p:cBhvr>
                                        <p:cTn id="49" dur="1" fill="hold">
                                          <p:stCondLst>
                                            <p:cond delay="999"/>
                                          </p:stCondLst>
                                        </p:cTn>
                                        <p:tgtEl>
                                          <p:spTgt spid="32">
                                            <p:txEl>
                                              <p:pRg st="3" end="3"/>
                                            </p:txEl>
                                          </p:spTgt>
                                        </p:tgtEl>
                                        <p:attrNameLst>
                                          <p:attrName>style.visibility</p:attrName>
                                        </p:attrNameLst>
                                      </p:cBhvr>
                                      <p:to>
                                        <p:strVal val="hidden"/>
                                      </p:to>
                                    </p:se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32">
                                            <p:txEl>
                                              <p:pRg st="7" end="7"/>
                                            </p:txEl>
                                          </p:spTgt>
                                        </p:tgtEl>
                                        <p:attrNameLst>
                                          <p:attrName>style.visibility</p:attrName>
                                        </p:attrNameLst>
                                      </p:cBhvr>
                                      <p:to>
                                        <p:strVal val="visible"/>
                                      </p:to>
                                    </p:set>
                                    <p:animEffect transition="in" filter="fade">
                                      <p:cBhvr>
                                        <p:cTn id="57" dur="1000"/>
                                        <p:tgtEl>
                                          <p:spTgt spid="32">
                                            <p:txEl>
                                              <p:pRg st="7" end="7"/>
                                            </p:txEl>
                                          </p:spTgt>
                                        </p:tgtEl>
                                      </p:cBhvr>
                                    </p:animEffect>
                                  </p:childTnLst>
                                </p:cTn>
                              </p:par>
                            </p:childTnLst>
                          </p:cTn>
                        </p:par>
                        <p:par>
                          <p:cTn id="58" fill="hold">
                            <p:stCondLst>
                              <p:cond delay="6000"/>
                            </p:stCondLst>
                            <p:childTnLst>
                              <p:par>
                                <p:cTn id="59" presetID="10" presetClass="exit" presetSubtype="0" fill="hold" grpId="0" nodeType="afterEffect">
                                  <p:stCondLst>
                                    <p:cond delay="0"/>
                                  </p:stCondLst>
                                  <p:childTnLst>
                                    <p:animEffect transition="out" filter="fade">
                                      <p:cBhvr>
                                        <p:cTn id="60" dur="1000"/>
                                        <p:tgtEl>
                                          <p:spTgt spid="45"/>
                                        </p:tgtEl>
                                      </p:cBhvr>
                                    </p:animEffect>
                                    <p:set>
                                      <p:cBhvr>
                                        <p:cTn id="61" dur="1" fill="hold">
                                          <p:stCondLst>
                                            <p:cond delay="999"/>
                                          </p:stCondLst>
                                        </p:cTn>
                                        <p:tgtEl>
                                          <p:spTgt spid="45"/>
                                        </p:tgtEl>
                                        <p:attrNameLst>
                                          <p:attrName>style.visibility</p:attrName>
                                        </p:attrNameLst>
                                      </p:cBhvr>
                                      <p:to>
                                        <p:strVal val="hidden"/>
                                      </p:to>
                                    </p:set>
                                  </p:childTnLst>
                                </p:cTn>
                              </p:par>
                            </p:childTnLst>
                          </p:cTn>
                        </p:par>
                        <p:par>
                          <p:cTn id="62" fill="hold">
                            <p:stCondLst>
                              <p:cond delay="7000"/>
                            </p:stCondLst>
                            <p:childTnLst>
                              <p:par>
                                <p:cTn id="63" presetID="10" presetClass="exit" presetSubtype="0" fill="hold" nodeType="afterEffect">
                                  <p:stCondLst>
                                    <p:cond delay="0"/>
                                  </p:stCondLst>
                                  <p:childTnLst>
                                    <p:animEffect transition="out" filter="fade">
                                      <p:cBhvr>
                                        <p:cTn id="64" dur="1000"/>
                                        <p:tgtEl>
                                          <p:spTgt spid="32">
                                            <p:txEl>
                                              <p:pRg st="6" end="6"/>
                                            </p:txEl>
                                          </p:spTgt>
                                        </p:tgtEl>
                                      </p:cBhvr>
                                    </p:animEffect>
                                    <p:set>
                                      <p:cBhvr>
                                        <p:cTn id="65" dur="1" fill="hold">
                                          <p:stCondLst>
                                            <p:cond delay="999"/>
                                          </p:stCondLst>
                                        </p:cTn>
                                        <p:tgtEl>
                                          <p:spTgt spid="32">
                                            <p:txEl>
                                              <p:pRg st="6" end="6"/>
                                            </p:txEl>
                                          </p:spTgt>
                                        </p:tgtEl>
                                        <p:attrNameLst>
                                          <p:attrName>style.visibility</p:attrName>
                                        </p:attrNameLst>
                                      </p:cBhvr>
                                      <p:to>
                                        <p:strVal val="hidden"/>
                                      </p:to>
                                    </p:set>
                                  </p:childTnLst>
                                </p:cTn>
                              </p:par>
                            </p:childTnLst>
                          </p:cTn>
                        </p:par>
                        <p:par>
                          <p:cTn id="66" fill="hold">
                            <p:stCondLst>
                              <p:cond delay="8000"/>
                            </p:stCondLst>
                            <p:childTnLst>
                              <p:par>
                                <p:cTn id="67" presetID="10" presetClass="entr" presetSubtype="0"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childTnLst>
                                </p:cTn>
                              </p:par>
                            </p:childTnLst>
                          </p:cTn>
                        </p:par>
                        <p:par>
                          <p:cTn id="70" fill="hold">
                            <p:stCondLst>
                              <p:cond delay="9000"/>
                            </p:stCondLst>
                            <p:childTnLst>
                              <p:par>
                                <p:cTn id="71" presetID="10" presetClass="entr" presetSubtype="0" fill="hold" nodeType="afterEffect">
                                  <p:stCondLst>
                                    <p:cond delay="0"/>
                                  </p:stCondLst>
                                  <p:childTnLst>
                                    <p:set>
                                      <p:cBhvr>
                                        <p:cTn id="72" dur="1" fill="hold">
                                          <p:stCondLst>
                                            <p:cond delay="0"/>
                                          </p:stCondLst>
                                        </p:cTn>
                                        <p:tgtEl>
                                          <p:spTgt spid="32">
                                            <p:txEl>
                                              <p:pRg st="10" end="10"/>
                                            </p:txEl>
                                          </p:spTgt>
                                        </p:tgtEl>
                                        <p:attrNameLst>
                                          <p:attrName>style.visibility</p:attrName>
                                        </p:attrNameLst>
                                      </p:cBhvr>
                                      <p:to>
                                        <p:strVal val="visible"/>
                                      </p:to>
                                    </p:set>
                                    <p:animEffect transition="in" filter="fade">
                                      <p:cBhvr>
                                        <p:cTn id="73" dur="1000"/>
                                        <p:tgtEl>
                                          <p:spTgt spid="32">
                                            <p:txEl>
                                              <p:pRg st="10" end="10"/>
                                            </p:txEl>
                                          </p:spTgt>
                                        </p:tgtEl>
                                      </p:cBhvr>
                                    </p:animEffect>
                                  </p:childTnLst>
                                </p:cTn>
                              </p:par>
                            </p:childTnLst>
                          </p:cTn>
                        </p:par>
                        <p:par>
                          <p:cTn id="74" fill="hold">
                            <p:stCondLst>
                              <p:cond delay="10000"/>
                            </p:stCondLst>
                            <p:childTnLst>
                              <p:par>
                                <p:cTn id="75" presetID="10" presetClass="exit" presetSubtype="0" fill="hold" grpId="0" nodeType="afterEffect">
                                  <p:stCondLst>
                                    <p:cond delay="0"/>
                                  </p:stCondLst>
                                  <p:childTnLst>
                                    <p:animEffect transition="out" filter="fade">
                                      <p:cBhvr>
                                        <p:cTn id="76" dur="1000"/>
                                        <p:tgtEl>
                                          <p:spTgt spid="46"/>
                                        </p:tgtEl>
                                      </p:cBhvr>
                                    </p:animEffect>
                                    <p:set>
                                      <p:cBhvr>
                                        <p:cTn id="77" dur="1" fill="hold">
                                          <p:stCondLst>
                                            <p:cond delay="999"/>
                                          </p:stCondLst>
                                        </p:cTn>
                                        <p:tgtEl>
                                          <p:spTgt spid="46"/>
                                        </p:tgtEl>
                                        <p:attrNameLst>
                                          <p:attrName>style.visibility</p:attrName>
                                        </p:attrNameLst>
                                      </p:cBhvr>
                                      <p:to>
                                        <p:strVal val="hidden"/>
                                      </p:to>
                                    </p:set>
                                  </p:childTnLst>
                                </p:cTn>
                              </p:par>
                            </p:childTnLst>
                          </p:cTn>
                        </p:par>
                        <p:par>
                          <p:cTn id="78" fill="hold">
                            <p:stCondLst>
                              <p:cond delay="11000"/>
                            </p:stCondLst>
                            <p:childTnLst>
                              <p:par>
                                <p:cTn id="79" presetID="10" presetClass="exit" presetSubtype="0" fill="hold" nodeType="afterEffect">
                                  <p:stCondLst>
                                    <p:cond delay="0"/>
                                  </p:stCondLst>
                                  <p:childTnLst>
                                    <p:animEffect transition="out" filter="fade">
                                      <p:cBhvr>
                                        <p:cTn id="80" dur="1000"/>
                                        <p:tgtEl>
                                          <p:spTgt spid="32">
                                            <p:txEl>
                                              <p:pRg st="9" end="9"/>
                                            </p:txEl>
                                          </p:spTgt>
                                        </p:tgtEl>
                                      </p:cBhvr>
                                    </p:animEffect>
                                    <p:set>
                                      <p:cBhvr>
                                        <p:cTn id="81" dur="1" fill="hold">
                                          <p:stCondLst>
                                            <p:cond delay="999"/>
                                          </p:stCondLst>
                                        </p:cTn>
                                        <p:tgtEl>
                                          <p:spTgt spid="32">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Prevention</a:t>
            </a:r>
            <a:r>
              <a:rPr lang="en-US" baseline="0" dirty="0" smtClean="0"/>
              <a:t> Measures</a:t>
            </a:r>
            <a:endParaRPr lang="en-US" dirty="0"/>
          </a:p>
        </p:txBody>
      </p:sp>
      <p:sp>
        <p:nvSpPr>
          <p:cNvPr id="2" name="Text Placeholder 1"/>
          <p:cNvSpPr>
            <a:spLocks noGrp="1"/>
          </p:cNvSpPr>
          <p:nvPr>
            <p:ph type="body" sz="quarter" idx="11"/>
          </p:nvPr>
        </p:nvSpPr>
        <p:spPr>
          <a:xfrm>
            <a:off x="213918" y="1400349"/>
            <a:ext cx="8168082" cy="6203950"/>
          </a:xfrm>
        </p:spPr>
        <p:txBody>
          <a:bodyPr/>
          <a:lstStyle/>
          <a:p>
            <a:pPr lvl="0"/>
            <a:r>
              <a:rPr lang="en-US" sz="4400" dirty="0" smtClean="0"/>
              <a:t>User Training</a:t>
            </a:r>
          </a:p>
          <a:p>
            <a:pPr lvl="0"/>
            <a:r>
              <a:rPr lang="en-US" sz="4400" dirty="0" smtClean="0"/>
              <a:t>Patch Management</a:t>
            </a:r>
          </a:p>
          <a:p>
            <a:pPr lvl="0"/>
            <a:r>
              <a:rPr lang="en-US" sz="4400" dirty="0" smtClean="0"/>
              <a:t>File Permissions</a:t>
            </a:r>
          </a:p>
          <a:p>
            <a:pPr lvl="0"/>
            <a:r>
              <a:rPr lang="en-US" sz="4400" dirty="0" smtClean="0"/>
              <a:t>Endpoint</a:t>
            </a:r>
            <a:r>
              <a:rPr lang="en-US" sz="4400" baseline="0" dirty="0" smtClean="0"/>
              <a:t> Security</a:t>
            </a:r>
          </a:p>
          <a:p>
            <a:pPr lvl="0"/>
            <a:r>
              <a:rPr lang="en-US" sz="4400" dirty="0" smtClean="0"/>
              <a:t>Shadow Copies</a:t>
            </a:r>
          </a:p>
          <a:p>
            <a:pPr lvl="0"/>
            <a:r>
              <a:rPr lang="en-US" sz="4400" dirty="0" smtClean="0"/>
              <a:t>STIGs</a:t>
            </a:r>
          </a:p>
        </p:txBody>
      </p:sp>
      <p:sp>
        <p:nvSpPr>
          <p:cNvPr id="6" name="AutoShape 4" descr="https://www.silverbull.co/wp-content/uploads/2015/07/cybersecurity-professionals-top-complaint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1" y="1400349"/>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42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Protecting Assets with DR Systems</a:t>
            </a:r>
            <a:endParaRPr lang="en-US" dirty="0"/>
          </a:p>
        </p:txBody>
      </p:sp>
      <p:sp>
        <p:nvSpPr>
          <p:cNvPr id="7" name="Text Placeholder 6"/>
          <p:cNvSpPr>
            <a:spLocks noGrp="1"/>
          </p:cNvSpPr>
          <p:nvPr>
            <p:ph type="body" sz="quarter" idx="11"/>
          </p:nvPr>
        </p:nvSpPr>
        <p:spPr>
          <a:xfrm>
            <a:off x="213918" y="1400349"/>
            <a:ext cx="8015682" cy="6203950"/>
          </a:xfrm>
        </p:spPr>
        <p:txBody>
          <a:bodyPr/>
          <a:lstStyle/>
          <a:p>
            <a:r>
              <a:rPr lang="en-US" dirty="0" smtClean="0"/>
              <a:t>Develop </a:t>
            </a:r>
            <a:r>
              <a:rPr lang="en-US" dirty="0"/>
              <a:t>a </a:t>
            </a:r>
            <a:r>
              <a:rPr lang="en-US" dirty="0" smtClean="0"/>
              <a:t>Disaster Recovery strategy.</a:t>
            </a:r>
          </a:p>
          <a:p>
            <a:r>
              <a:rPr lang="en-US" dirty="0" smtClean="0"/>
              <a:t>Use automated tools to make backups of valuable files.</a:t>
            </a:r>
          </a:p>
          <a:p>
            <a:r>
              <a:rPr lang="en-US" dirty="0" smtClean="0"/>
              <a:t>Configure the DR system to protect against ransomware.</a:t>
            </a:r>
          </a:p>
          <a:p>
            <a:r>
              <a:rPr lang="en-US" dirty="0" smtClean="0"/>
              <a:t>If you get hit by an attack, you can restore </a:t>
            </a:r>
            <a:r>
              <a:rPr lang="en-US" dirty="0"/>
              <a:t>the </a:t>
            </a:r>
            <a:r>
              <a:rPr lang="en-US" dirty="0" smtClean="0"/>
              <a:t>files from the backup copy.</a:t>
            </a:r>
          </a:p>
          <a:p>
            <a:r>
              <a:rPr lang="en-US" dirty="0" smtClean="0"/>
              <a:t>Sample DR scripts are available in the backup slides in this deck.</a:t>
            </a:r>
          </a:p>
          <a:p>
            <a:endParaRPr lang="en-US" dirty="0" smtClean="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2845" r="13401"/>
          <a:stretch/>
        </p:blipFill>
        <p:spPr>
          <a:xfrm>
            <a:off x="8803084" y="1447800"/>
            <a:ext cx="5141516" cy="5791200"/>
          </a:xfrm>
          <a:prstGeom prst="rect">
            <a:avLst/>
          </a:prstGeom>
        </p:spPr>
      </p:pic>
    </p:spTree>
    <p:extLst>
      <p:ext uri="{BB962C8B-B14F-4D97-AF65-F5344CB8AC3E}">
        <p14:creationId xmlns:p14="http://schemas.microsoft.com/office/powerpoint/2010/main" val="10118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90598" y="4419600"/>
            <a:ext cx="11672737" cy="1295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55141" y="2133600"/>
            <a:ext cx="11672737" cy="1295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Basic Disaster Recovery</a:t>
            </a:r>
            <a:endParaRPr lang="en-US" dirty="0"/>
          </a:p>
        </p:txBody>
      </p:sp>
      <p:sp>
        <p:nvSpPr>
          <p:cNvPr id="12" name="Folded Corner 11"/>
          <p:cNvSpPr/>
          <p:nvPr/>
        </p:nvSpPr>
        <p:spPr>
          <a:xfrm rot="10800000" flipH="1">
            <a:off x="3640266"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p:cNvGrpSpPr/>
          <p:nvPr/>
        </p:nvGrpSpPr>
        <p:grpSpPr>
          <a:xfrm>
            <a:off x="6031319" y="2748872"/>
            <a:ext cx="827493" cy="388026"/>
            <a:chOff x="6031319" y="2748872"/>
            <a:chExt cx="827493" cy="388026"/>
          </a:xfrm>
        </p:grpSpPr>
        <p:sp>
          <p:nvSpPr>
            <p:cNvPr id="13" name="Folded Corner 12"/>
            <p:cNvSpPr/>
            <p:nvPr/>
          </p:nvSpPr>
          <p:spPr>
            <a:xfrm rot="10800000" flipH="1">
              <a:off x="6031319"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rot="10800000" flipH="1">
              <a:off x="6582053" y="274887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1132293" y="2259648"/>
            <a:ext cx="1610907" cy="461665"/>
          </a:xfrm>
          <a:prstGeom prst="rect">
            <a:avLst/>
          </a:prstGeom>
          <a:noFill/>
        </p:spPr>
        <p:txBody>
          <a:bodyPr wrap="square" rtlCol="0" anchor="ctr">
            <a:spAutoFit/>
          </a:bodyPr>
          <a:lstStyle/>
          <a:p>
            <a:pPr algn="l"/>
            <a:r>
              <a:rPr lang="en-US" sz="2400" dirty="0" smtClean="0"/>
              <a:t>Backup</a:t>
            </a:r>
            <a:endParaRPr lang="en-US" sz="2400" dirty="0" smtClean="0">
              <a:solidFill>
                <a:schemeClr val="tx1"/>
              </a:solidFill>
            </a:endParaRPr>
          </a:p>
        </p:txBody>
      </p:sp>
      <p:grpSp>
        <p:nvGrpSpPr>
          <p:cNvPr id="56" name="Group 55"/>
          <p:cNvGrpSpPr/>
          <p:nvPr/>
        </p:nvGrpSpPr>
        <p:grpSpPr>
          <a:xfrm>
            <a:off x="10462949" y="2748873"/>
            <a:ext cx="1119451" cy="388026"/>
            <a:chOff x="10462949" y="2748873"/>
            <a:chExt cx="1119451" cy="388026"/>
          </a:xfrm>
        </p:grpSpPr>
        <p:sp>
          <p:nvSpPr>
            <p:cNvPr id="17" name="Folded Corner 16"/>
            <p:cNvSpPr/>
            <p:nvPr/>
          </p:nvSpPr>
          <p:spPr>
            <a:xfrm rot="10800000" flipH="1">
              <a:off x="10903429" y="2748873"/>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lded Corner 17"/>
            <p:cNvSpPr/>
            <p:nvPr/>
          </p:nvSpPr>
          <p:spPr>
            <a:xfrm rot="10800000" flipH="1">
              <a:off x="11305641" y="2748873"/>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lded Corner 19"/>
            <p:cNvSpPr/>
            <p:nvPr/>
          </p:nvSpPr>
          <p:spPr>
            <a:xfrm rot="10800000" flipH="1">
              <a:off x="10462949" y="2748873"/>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00215" y="2866123"/>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787" y="2866123"/>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44513" y="2866123"/>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8237523" y="2748872"/>
            <a:ext cx="1191160" cy="388026"/>
            <a:chOff x="8237523" y="2748872"/>
            <a:chExt cx="1191160" cy="388026"/>
          </a:xfrm>
        </p:grpSpPr>
        <p:sp>
          <p:nvSpPr>
            <p:cNvPr id="15" name="Folded Corner 14"/>
            <p:cNvSpPr/>
            <p:nvPr/>
          </p:nvSpPr>
          <p:spPr>
            <a:xfrm rot="10800000" flipH="1">
              <a:off x="8709475" y="274887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ded Corner 15"/>
            <p:cNvSpPr/>
            <p:nvPr/>
          </p:nvSpPr>
          <p:spPr>
            <a:xfrm rot="10800000" flipH="1">
              <a:off x="9151924" y="2748872"/>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lded Corner 18"/>
            <p:cNvSpPr/>
            <p:nvPr/>
          </p:nvSpPr>
          <p:spPr>
            <a:xfrm rot="10800000" flipH="1">
              <a:off x="8237523" y="2748872"/>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0787" y="2866123"/>
              <a:ext cx="177413" cy="25807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Folded Corner 26"/>
          <p:cNvSpPr/>
          <p:nvPr/>
        </p:nvSpPr>
        <p:spPr>
          <a:xfrm rot="10800000" flipH="1">
            <a:off x="1266547"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 name="Group 4"/>
          <p:cNvGrpSpPr/>
          <p:nvPr/>
        </p:nvGrpSpPr>
        <p:grpSpPr>
          <a:xfrm>
            <a:off x="3640265" y="5069460"/>
            <a:ext cx="827493" cy="388026"/>
            <a:chOff x="3640265" y="5069460"/>
            <a:chExt cx="827493" cy="388026"/>
          </a:xfrm>
        </p:grpSpPr>
        <p:sp>
          <p:nvSpPr>
            <p:cNvPr id="28" name="Folded Corner 27"/>
            <p:cNvSpPr/>
            <p:nvPr/>
          </p:nvSpPr>
          <p:spPr>
            <a:xfrm rot="10800000" flipH="1">
              <a:off x="3640265"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Folded Corner 28"/>
            <p:cNvSpPr/>
            <p:nvPr/>
          </p:nvSpPr>
          <p:spPr>
            <a:xfrm rot="10800000" flipH="1">
              <a:off x="4190999"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7" name="TextBox 36"/>
          <p:cNvSpPr txBox="1"/>
          <p:nvPr/>
        </p:nvSpPr>
        <p:spPr>
          <a:xfrm>
            <a:off x="1144993" y="4525923"/>
            <a:ext cx="1610907" cy="461665"/>
          </a:xfrm>
          <a:prstGeom prst="rect">
            <a:avLst/>
          </a:prstGeom>
          <a:noFill/>
        </p:spPr>
        <p:txBody>
          <a:bodyPr wrap="square" rtlCol="0" anchor="ctr">
            <a:spAutoFit/>
          </a:bodyPr>
          <a:lstStyle/>
          <a:p>
            <a:pPr algn="l"/>
            <a:r>
              <a:rPr lang="en-US" sz="2400" dirty="0" smtClean="0"/>
              <a:t>Primary</a:t>
            </a:r>
            <a:endParaRPr lang="en-US" sz="2400" dirty="0" smtClean="0">
              <a:solidFill>
                <a:schemeClr val="tx1"/>
              </a:solidFill>
            </a:endParaRPr>
          </a:p>
        </p:txBody>
      </p:sp>
      <p:grpSp>
        <p:nvGrpSpPr>
          <p:cNvPr id="64" name="Group 63"/>
          <p:cNvGrpSpPr/>
          <p:nvPr/>
        </p:nvGrpSpPr>
        <p:grpSpPr>
          <a:xfrm>
            <a:off x="6503271" y="5069460"/>
            <a:ext cx="719208" cy="388026"/>
            <a:chOff x="6503271" y="5069460"/>
            <a:chExt cx="719208" cy="388026"/>
          </a:xfrm>
        </p:grpSpPr>
        <p:sp>
          <p:nvSpPr>
            <p:cNvPr id="30" name="Folded Corner 29"/>
            <p:cNvSpPr/>
            <p:nvPr/>
          </p:nvSpPr>
          <p:spPr>
            <a:xfrm rot="10800000" flipH="1">
              <a:off x="6503271"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Folded Corner 30"/>
            <p:cNvSpPr/>
            <p:nvPr/>
          </p:nvSpPr>
          <p:spPr>
            <a:xfrm rot="10800000" flipH="1">
              <a:off x="6945720"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4" name="Folded Corner 33"/>
          <p:cNvSpPr/>
          <p:nvPr/>
        </p:nvSpPr>
        <p:spPr>
          <a:xfrm rot="10800000" flipH="1">
            <a:off x="6031319"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8"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2506" y="5172616"/>
            <a:ext cx="177413" cy="258077"/>
          </a:xfrm>
          <a:prstGeom prst="rect">
            <a:avLst/>
          </a:prstGeom>
          <a:noFill/>
          <a:extLst>
            <a:ext uri="{909E8E84-426E-40DD-AFC4-6F175D3DCCD1}">
              <a14:hiddenFill xmlns:a14="http://schemas.microsoft.com/office/drawing/2010/main">
                <a:solidFill>
                  <a:srgbClr val="FFFFFF"/>
                </a:solidFill>
              </a14:hiddenFill>
            </a:ext>
          </a:extLst>
        </p:spPr>
      </p:pic>
      <p:sp>
        <p:nvSpPr>
          <p:cNvPr id="32" name="Folded Corner 31"/>
          <p:cNvSpPr/>
          <p:nvPr/>
        </p:nvSpPr>
        <p:spPr>
          <a:xfrm rot="10800000" flipH="1">
            <a:off x="8678003"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Folded Corner 32"/>
          <p:cNvSpPr/>
          <p:nvPr/>
        </p:nvSpPr>
        <p:spPr>
          <a:xfrm rot="10800000" flipH="1">
            <a:off x="9080215"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5" name="Group 64"/>
          <p:cNvGrpSpPr/>
          <p:nvPr/>
        </p:nvGrpSpPr>
        <p:grpSpPr>
          <a:xfrm>
            <a:off x="8237523" y="5069460"/>
            <a:ext cx="276759" cy="388026"/>
            <a:chOff x="8237523" y="5069460"/>
            <a:chExt cx="276759" cy="388026"/>
          </a:xfrm>
        </p:grpSpPr>
        <p:sp>
          <p:nvSpPr>
            <p:cNvPr id="35" name="Folded Corner 34"/>
            <p:cNvSpPr/>
            <p:nvPr/>
          </p:nvSpPr>
          <p:spPr>
            <a:xfrm rot="10800000" flipH="1">
              <a:off x="8237523" y="506946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9"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0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8730284" y="5172616"/>
            <a:ext cx="583426" cy="258077"/>
            <a:chOff x="8730284" y="5172616"/>
            <a:chExt cx="583426" cy="258077"/>
          </a:xfrm>
        </p:grpSpPr>
        <p:pic>
          <p:nvPicPr>
            <p:cNvPr id="40"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02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6297"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10462949" y="5048820"/>
            <a:ext cx="1119451" cy="388026"/>
            <a:chOff x="10462952" y="5048820"/>
            <a:chExt cx="1119451" cy="388026"/>
          </a:xfrm>
        </p:grpSpPr>
        <p:sp>
          <p:nvSpPr>
            <p:cNvPr id="42" name="Folded Corner 41"/>
            <p:cNvSpPr/>
            <p:nvPr/>
          </p:nvSpPr>
          <p:spPr>
            <a:xfrm rot="10800000" flipH="1">
              <a:off x="10903432" y="5048820"/>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Folded Corner 42"/>
            <p:cNvSpPr/>
            <p:nvPr/>
          </p:nvSpPr>
          <p:spPr>
            <a:xfrm rot="10800000" flipH="1">
              <a:off x="11305644" y="5048820"/>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4" name="Folded Corner 43"/>
            <p:cNvSpPr/>
            <p:nvPr/>
          </p:nvSpPr>
          <p:spPr>
            <a:xfrm rot="10800000" flipH="1">
              <a:off x="10462952" y="504882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5"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85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557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1726" y="5151976"/>
              <a:ext cx="177413" cy="25807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8" name="Straight Arrow Connector 47"/>
          <p:cNvCxnSpPr/>
          <p:nvPr/>
        </p:nvCxnSpPr>
        <p:spPr>
          <a:xfrm flipV="1">
            <a:off x="2195779"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540115"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884451"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9228788"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8" name="Right Arrow 57"/>
          <p:cNvSpPr/>
          <p:nvPr/>
        </p:nvSpPr>
        <p:spPr>
          <a:xfrm>
            <a:off x="990600" y="6320136"/>
            <a:ext cx="11963400" cy="685800"/>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144993" y="6432203"/>
            <a:ext cx="1630235" cy="461665"/>
          </a:xfrm>
          <a:prstGeom prst="rect">
            <a:avLst/>
          </a:prstGeom>
          <a:noFill/>
        </p:spPr>
        <p:txBody>
          <a:bodyPr wrap="square" rtlCol="0" anchor="ctr">
            <a:spAutoFit/>
          </a:bodyPr>
          <a:lstStyle/>
          <a:p>
            <a:pPr algn="l"/>
            <a:r>
              <a:rPr lang="en-US" sz="2400" dirty="0" smtClean="0">
                <a:solidFill>
                  <a:schemeClr val="bg1"/>
                </a:solidFill>
              </a:rPr>
              <a:t>Mon</a:t>
            </a:r>
          </a:p>
        </p:txBody>
      </p:sp>
      <p:sp>
        <p:nvSpPr>
          <p:cNvPr id="60" name="TextBox 59"/>
          <p:cNvSpPr txBox="1"/>
          <p:nvPr/>
        </p:nvSpPr>
        <p:spPr>
          <a:xfrm>
            <a:off x="3499186" y="6432203"/>
            <a:ext cx="1630235" cy="461665"/>
          </a:xfrm>
          <a:prstGeom prst="rect">
            <a:avLst/>
          </a:prstGeom>
          <a:noFill/>
        </p:spPr>
        <p:txBody>
          <a:bodyPr wrap="square" rtlCol="0" anchor="ctr">
            <a:spAutoFit/>
          </a:bodyPr>
          <a:lstStyle/>
          <a:p>
            <a:pPr algn="l"/>
            <a:r>
              <a:rPr lang="en-US" sz="2400" dirty="0" smtClean="0">
                <a:solidFill>
                  <a:schemeClr val="bg1"/>
                </a:solidFill>
              </a:rPr>
              <a:t>Tue</a:t>
            </a:r>
          </a:p>
        </p:txBody>
      </p:sp>
      <p:sp>
        <p:nvSpPr>
          <p:cNvPr id="61" name="TextBox 60"/>
          <p:cNvSpPr txBox="1"/>
          <p:nvPr/>
        </p:nvSpPr>
        <p:spPr>
          <a:xfrm>
            <a:off x="5989765" y="6432203"/>
            <a:ext cx="1630235" cy="461665"/>
          </a:xfrm>
          <a:prstGeom prst="rect">
            <a:avLst/>
          </a:prstGeom>
          <a:noFill/>
        </p:spPr>
        <p:txBody>
          <a:bodyPr wrap="square" rtlCol="0" anchor="ctr">
            <a:spAutoFit/>
          </a:bodyPr>
          <a:lstStyle/>
          <a:p>
            <a:pPr algn="l"/>
            <a:r>
              <a:rPr lang="en-US" sz="2400" dirty="0" smtClean="0">
                <a:solidFill>
                  <a:schemeClr val="bg1"/>
                </a:solidFill>
              </a:rPr>
              <a:t>Wed</a:t>
            </a:r>
          </a:p>
        </p:txBody>
      </p:sp>
      <p:sp>
        <p:nvSpPr>
          <p:cNvPr id="62" name="TextBox 61"/>
          <p:cNvSpPr txBox="1"/>
          <p:nvPr/>
        </p:nvSpPr>
        <p:spPr>
          <a:xfrm>
            <a:off x="8207572" y="6432203"/>
            <a:ext cx="1630235" cy="461665"/>
          </a:xfrm>
          <a:prstGeom prst="rect">
            <a:avLst/>
          </a:prstGeom>
          <a:noFill/>
        </p:spPr>
        <p:txBody>
          <a:bodyPr wrap="square" rtlCol="0" anchor="ctr">
            <a:spAutoFit/>
          </a:bodyPr>
          <a:lstStyle/>
          <a:p>
            <a:pPr algn="l"/>
            <a:r>
              <a:rPr lang="en-US" sz="2400" dirty="0" smtClean="0">
                <a:solidFill>
                  <a:schemeClr val="bg1"/>
                </a:solidFill>
              </a:rPr>
              <a:t>Thu</a:t>
            </a:r>
          </a:p>
        </p:txBody>
      </p:sp>
      <p:sp>
        <p:nvSpPr>
          <p:cNvPr id="63" name="TextBox 62"/>
          <p:cNvSpPr txBox="1"/>
          <p:nvPr/>
        </p:nvSpPr>
        <p:spPr>
          <a:xfrm>
            <a:off x="10363200" y="6432203"/>
            <a:ext cx="1630235" cy="461665"/>
          </a:xfrm>
          <a:prstGeom prst="rect">
            <a:avLst/>
          </a:prstGeom>
          <a:noFill/>
        </p:spPr>
        <p:txBody>
          <a:bodyPr wrap="square" rtlCol="0" anchor="ctr">
            <a:spAutoFit/>
          </a:bodyPr>
          <a:lstStyle/>
          <a:p>
            <a:pPr algn="l"/>
            <a:r>
              <a:rPr lang="en-US" sz="2400" dirty="0" smtClean="0">
                <a:solidFill>
                  <a:schemeClr val="bg1"/>
                </a:solidFill>
              </a:rPr>
              <a:t>Fri</a:t>
            </a:r>
          </a:p>
        </p:txBody>
      </p:sp>
    </p:spTree>
    <p:extLst>
      <p:ext uri="{BB962C8B-B14F-4D97-AF65-F5344CB8AC3E}">
        <p14:creationId xmlns:p14="http://schemas.microsoft.com/office/powerpoint/2010/main" val="340215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7" presetClass="emph" presetSubtype="2" fill="hold" nodeType="withEffect">
                                  <p:stCondLst>
                                    <p:cond delay="0"/>
                                  </p:stCondLst>
                                  <p:childTnLst>
                                    <p:animClr clrSpc="rgb" dir="cw">
                                      <p:cBhvr>
                                        <p:cTn id="38" dur="500" fill="hold"/>
                                        <p:tgtEl>
                                          <p:spTgt spid="34"/>
                                        </p:tgtEl>
                                        <p:attrNameLst>
                                          <p:attrName>stroke.color</p:attrName>
                                        </p:attrNameLst>
                                      </p:cBhvr>
                                      <p:to>
                                        <a:srgbClr val="811E23"/>
                                      </p:to>
                                    </p:animClr>
                                    <p:set>
                                      <p:cBhvr>
                                        <p:cTn id="39" dur="500" fill="hold"/>
                                        <p:tgtEl>
                                          <p:spTgt spid="34"/>
                                        </p:tgtEl>
                                        <p:attrNameLst>
                                          <p:attrName>stroke.on</p:attrName>
                                        </p:attrNameLst>
                                      </p:cBhvr>
                                      <p:to>
                                        <p:strVal val="tru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par>
                          <p:cTn id="59" fill="hold">
                            <p:stCondLst>
                              <p:cond delay="500"/>
                            </p:stCondLst>
                            <p:childTnLst>
                              <p:par>
                                <p:cTn id="60" presetID="7" presetClass="emph" presetSubtype="2" fill="hold" nodeType="afterEffect">
                                  <p:stCondLst>
                                    <p:cond delay="0"/>
                                  </p:stCondLst>
                                  <p:childTnLst>
                                    <p:animClr clrSpc="rgb" dir="cw">
                                      <p:cBhvr>
                                        <p:cTn id="61" dur="500" fill="hold"/>
                                        <p:tgtEl>
                                          <p:spTgt spid="32"/>
                                        </p:tgtEl>
                                        <p:attrNameLst>
                                          <p:attrName>stroke.color</p:attrName>
                                        </p:attrNameLst>
                                      </p:cBhvr>
                                      <p:to>
                                        <a:srgbClr val="811E23"/>
                                      </p:to>
                                    </p:animClr>
                                    <p:set>
                                      <p:cBhvr>
                                        <p:cTn id="62" dur="500" fill="hold"/>
                                        <p:tgtEl>
                                          <p:spTgt spid="32"/>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500" fill="hold"/>
                                        <p:tgtEl>
                                          <p:spTgt spid="33"/>
                                        </p:tgtEl>
                                        <p:attrNameLst>
                                          <p:attrName>stroke.color</p:attrName>
                                        </p:attrNameLst>
                                      </p:cBhvr>
                                      <p:to>
                                        <a:srgbClr val="811E23"/>
                                      </p:to>
                                    </p:animClr>
                                    <p:set>
                                      <p:cBhvr>
                                        <p:cTn id="65" dur="500" fill="hold"/>
                                        <p:tgtEl>
                                          <p:spTgt spid="33"/>
                                        </p:tgtEl>
                                        <p:attrNameLst>
                                          <p:attrName>stroke.on</p:attrName>
                                        </p:attrNameLst>
                                      </p:cBhvr>
                                      <p:to>
                                        <p:strVal val="true"/>
                                      </p:to>
                                    </p:se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500"/>
                                        <p:tgtEl>
                                          <p:spTgt spid="67"/>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Deferred Deletes</a:t>
            </a:r>
            <a:endParaRPr lang="en-US" dirty="0"/>
          </a:p>
        </p:txBody>
      </p:sp>
      <p:sp>
        <p:nvSpPr>
          <p:cNvPr id="12" name="Folded Corner 11"/>
          <p:cNvSpPr/>
          <p:nvPr/>
        </p:nvSpPr>
        <p:spPr>
          <a:xfrm rot="10800000" flipH="1">
            <a:off x="3640266"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6031319" y="2748872"/>
            <a:ext cx="827493" cy="388026"/>
            <a:chOff x="6031319" y="2748872"/>
            <a:chExt cx="827493" cy="388026"/>
          </a:xfrm>
        </p:grpSpPr>
        <p:sp>
          <p:nvSpPr>
            <p:cNvPr id="13" name="Folded Corner 12"/>
            <p:cNvSpPr/>
            <p:nvPr/>
          </p:nvSpPr>
          <p:spPr>
            <a:xfrm rot="10800000" flipH="1">
              <a:off x="6031319"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rot="10800000" flipH="1">
              <a:off x="6582053" y="274887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955141" y="2133600"/>
            <a:ext cx="11672737" cy="1752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32293" y="2259648"/>
            <a:ext cx="1610907" cy="461665"/>
          </a:xfrm>
          <a:prstGeom prst="rect">
            <a:avLst/>
          </a:prstGeom>
          <a:noFill/>
        </p:spPr>
        <p:txBody>
          <a:bodyPr wrap="square" rtlCol="0" anchor="ctr">
            <a:spAutoFit/>
          </a:bodyPr>
          <a:lstStyle/>
          <a:p>
            <a:pPr algn="l"/>
            <a:r>
              <a:rPr lang="en-US" sz="2400" dirty="0" smtClean="0"/>
              <a:t>Backup</a:t>
            </a:r>
            <a:endParaRPr lang="en-US" sz="2400" dirty="0" smtClean="0">
              <a:solidFill>
                <a:schemeClr val="tx1"/>
              </a:solidFill>
            </a:endParaRPr>
          </a:p>
        </p:txBody>
      </p:sp>
      <p:sp>
        <p:nvSpPr>
          <p:cNvPr id="23" name="Folded Corner 22"/>
          <p:cNvSpPr/>
          <p:nvPr/>
        </p:nvSpPr>
        <p:spPr>
          <a:xfrm rot="10800000" flipH="1">
            <a:off x="1266547"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 name="Group 1"/>
          <p:cNvGrpSpPr/>
          <p:nvPr/>
        </p:nvGrpSpPr>
        <p:grpSpPr>
          <a:xfrm>
            <a:off x="3640265" y="5069460"/>
            <a:ext cx="827493" cy="388026"/>
            <a:chOff x="3640265" y="5069460"/>
            <a:chExt cx="827493" cy="388026"/>
          </a:xfrm>
        </p:grpSpPr>
        <p:sp>
          <p:nvSpPr>
            <p:cNvPr id="24" name="Folded Corner 23"/>
            <p:cNvSpPr/>
            <p:nvPr/>
          </p:nvSpPr>
          <p:spPr>
            <a:xfrm rot="10800000" flipH="1">
              <a:off x="3640265"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Folded Corner 24"/>
            <p:cNvSpPr/>
            <p:nvPr/>
          </p:nvSpPr>
          <p:spPr>
            <a:xfrm rot="10800000" flipH="1">
              <a:off x="4190999"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2" name="Rectangle 31"/>
          <p:cNvSpPr/>
          <p:nvPr/>
        </p:nvSpPr>
        <p:spPr>
          <a:xfrm>
            <a:off x="990598" y="4419600"/>
            <a:ext cx="11672737"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144993" y="4525923"/>
            <a:ext cx="1610907" cy="461665"/>
          </a:xfrm>
          <a:prstGeom prst="rect">
            <a:avLst/>
          </a:prstGeom>
          <a:noFill/>
        </p:spPr>
        <p:txBody>
          <a:bodyPr wrap="square" rtlCol="0" anchor="ctr">
            <a:spAutoFit/>
          </a:bodyPr>
          <a:lstStyle/>
          <a:p>
            <a:pPr algn="l"/>
            <a:r>
              <a:rPr lang="en-US" sz="2400" dirty="0" smtClean="0"/>
              <a:t>Primary</a:t>
            </a:r>
            <a:endParaRPr lang="en-US" sz="2400" dirty="0" smtClean="0">
              <a:solidFill>
                <a:schemeClr val="tx1"/>
              </a:solidFill>
            </a:endParaRPr>
          </a:p>
        </p:txBody>
      </p:sp>
      <p:grpSp>
        <p:nvGrpSpPr>
          <p:cNvPr id="65" name="Group 64"/>
          <p:cNvGrpSpPr/>
          <p:nvPr/>
        </p:nvGrpSpPr>
        <p:grpSpPr>
          <a:xfrm>
            <a:off x="10462949" y="5048820"/>
            <a:ext cx="1119451" cy="388026"/>
            <a:chOff x="10462952" y="5048820"/>
            <a:chExt cx="1119451" cy="388026"/>
          </a:xfrm>
        </p:grpSpPr>
        <p:sp>
          <p:nvSpPr>
            <p:cNvPr id="38" name="Folded Corner 37"/>
            <p:cNvSpPr/>
            <p:nvPr/>
          </p:nvSpPr>
          <p:spPr>
            <a:xfrm rot="10800000" flipH="1">
              <a:off x="10903432" y="5048820"/>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Folded Corner 38"/>
            <p:cNvSpPr/>
            <p:nvPr/>
          </p:nvSpPr>
          <p:spPr>
            <a:xfrm rot="10800000" flipH="1">
              <a:off x="11305644" y="5048820"/>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0" name="Folded Corner 39"/>
            <p:cNvSpPr/>
            <p:nvPr/>
          </p:nvSpPr>
          <p:spPr>
            <a:xfrm rot="10800000" flipH="1">
              <a:off x="10462952" y="504882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1"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85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557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1726" y="515197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10462949" y="2748873"/>
            <a:ext cx="1119451" cy="991954"/>
            <a:chOff x="10462949" y="2748873"/>
            <a:chExt cx="1119451" cy="991954"/>
          </a:xfrm>
        </p:grpSpPr>
        <p:sp>
          <p:nvSpPr>
            <p:cNvPr id="19" name="Folded Corner 18"/>
            <p:cNvSpPr/>
            <p:nvPr/>
          </p:nvSpPr>
          <p:spPr>
            <a:xfrm rot="10800000" flipH="1">
              <a:off x="10903429" y="2748873"/>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lded Corner 19"/>
            <p:cNvSpPr/>
            <p:nvPr/>
          </p:nvSpPr>
          <p:spPr>
            <a:xfrm rot="10800000" flipH="1">
              <a:off x="11305641" y="2748873"/>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lded Corner 21"/>
            <p:cNvSpPr/>
            <p:nvPr/>
          </p:nvSpPr>
          <p:spPr>
            <a:xfrm rot="10800000" flipH="1">
              <a:off x="10462949" y="2748873"/>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olded Corner 44"/>
            <p:cNvSpPr/>
            <p:nvPr/>
          </p:nvSpPr>
          <p:spPr>
            <a:xfrm rot="10800000" flipH="1">
              <a:off x="10903429" y="3352801"/>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lded Corner 45"/>
            <p:cNvSpPr/>
            <p:nvPr/>
          </p:nvSpPr>
          <p:spPr>
            <a:xfrm rot="10800000" flipH="1">
              <a:off x="11305641" y="3352801"/>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olded Corner 47"/>
            <p:cNvSpPr/>
            <p:nvPr/>
          </p:nvSpPr>
          <p:spPr>
            <a:xfrm rot="10800000" flipH="1">
              <a:off x="10462949" y="3352801"/>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00215" y="3470051"/>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787" y="3470051"/>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44513" y="3470051"/>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8237523" y="2748872"/>
            <a:ext cx="1191160" cy="991954"/>
            <a:chOff x="8237523" y="2748872"/>
            <a:chExt cx="1191160" cy="991954"/>
          </a:xfrm>
        </p:grpSpPr>
        <p:sp>
          <p:nvSpPr>
            <p:cNvPr id="15" name="Folded Corner 14"/>
            <p:cNvSpPr/>
            <p:nvPr/>
          </p:nvSpPr>
          <p:spPr>
            <a:xfrm rot="10800000" flipH="1">
              <a:off x="8709475" y="274887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ded Corner 15"/>
            <p:cNvSpPr/>
            <p:nvPr/>
          </p:nvSpPr>
          <p:spPr>
            <a:xfrm rot="10800000" flipH="1">
              <a:off x="9151924" y="2748872"/>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lded Corner 20"/>
            <p:cNvSpPr/>
            <p:nvPr/>
          </p:nvSpPr>
          <p:spPr>
            <a:xfrm rot="10800000" flipH="1">
              <a:off x="8237523"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olded Corner 46"/>
            <p:cNvSpPr/>
            <p:nvPr/>
          </p:nvSpPr>
          <p:spPr>
            <a:xfrm rot="10800000" flipH="1">
              <a:off x="8237523" y="335280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0787" y="3470051"/>
              <a:ext cx="177413" cy="25807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Arrow Connector 52"/>
          <p:cNvCxnSpPr/>
          <p:nvPr/>
        </p:nvCxnSpPr>
        <p:spPr>
          <a:xfrm flipV="1">
            <a:off x="2195779"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540115"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884451" y="3352800"/>
            <a:ext cx="1192749" cy="11731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9228788" y="3470051"/>
            <a:ext cx="1080356" cy="1055873"/>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7" name="Right Arrow 56"/>
          <p:cNvSpPr/>
          <p:nvPr/>
        </p:nvSpPr>
        <p:spPr>
          <a:xfrm>
            <a:off x="990600" y="6320136"/>
            <a:ext cx="11963400" cy="685800"/>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144993" y="6432203"/>
            <a:ext cx="1630235" cy="461665"/>
          </a:xfrm>
          <a:prstGeom prst="rect">
            <a:avLst/>
          </a:prstGeom>
          <a:noFill/>
        </p:spPr>
        <p:txBody>
          <a:bodyPr wrap="square" rtlCol="0" anchor="ctr">
            <a:spAutoFit/>
          </a:bodyPr>
          <a:lstStyle/>
          <a:p>
            <a:pPr algn="l"/>
            <a:r>
              <a:rPr lang="en-US" sz="2400" dirty="0" smtClean="0">
                <a:solidFill>
                  <a:schemeClr val="bg1"/>
                </a:solidFill>
              </a:rPr>
              <a:t>Mon</a:t>
            </a:r>
          </a:p>
        </p:txBody>
      </p:sp>
      <p:sp>
        <p:nvSpPr>
          <p:cNvPr id="59" name="TextBox 58"/>
          <p:cNvSpPr txBox="1"/>
          <p:nvPr/>
        </p:nvSpPr>
        <p:spPr>
          <a:xfrm>
            <a:off x="3499186" y="6432203"/>
            <a:ext cx="1630235" cy="461665"/>
          </a:xfrm>
          <a:prstGeom prst="rect">
            <a:avLst/>
          </a:prstGeom>
          <a:noFill/>
        </p:spPr>
        <p:txBody>
          <a:bodyPr wrap="square" rtlCol="0" anchor="ctr">
            <a:spAutoFit/>
          </a:bodyPr>
          <a:lstStyle/>
          <a:p>
            <a:pPr algn="l"/>
            <a:r>
              <a:rPr lang="en-US" sz="2400" dirty="0" smtClean="0">
                <a:solidFill>
                  <a:schemeClr val="bg1"/>
                </a:solidFill>
              </a:rPr>
              <a:t>Tue</a:t>
            </a:r>
          </a:p>
        </p:txBody>
      </p:sp>
      <p:sp>
        <p:nvSpPr>
          <p:cNvPr id="60" name="TextBox 59"/>
          <p:cNvSpPr txBox="1"/>
          <p:nvPr/>
        </p:nvSpPr>
        <p:spPr>
          <a:xfrm>
            <a:off x="5989765" y="6432203"/>
            <a:ext cx="1630235" cy="461665"/>
          </a:xfrm>
          <a:prstGeom prst="rect">
            <a:avLst/>
          </a:prstGeom>
          <a:noFill/>
        </p:spPr>
        <p:txBody>
          <a:bodyPr wrap="square" rtlCol="0" anchor="ctr">
            <a:spAutoFit/>
          </a:bodyPr>
          <a:lstStyle/>
          <a:p>
            <a:pPr algn="l"/>
            <a:r>
              <a:rPr lang="en-US" sz="2400" dirty="0" smtClean="0">
                <a:solidFill>
                  <a:schemeClr val="bg1"/>
                </a:solidFill>
              </a:rPr>
              <a:t>Wed</a:t>
            </a:r>
          </a:p>
        </p:txBody>
      </p:sp>
      <p:sp>
        <p:nvSpPr>
          <p:cNvPr id="61" name="TextBox 60"/>
          <p:cNvSpPr txBox="1"/>
          <p:nvPr/>
        </p:nvSpPr>
        <p:spPr>
          <a:xfrm>
            <a:off x="8207572" y="6432203"/>
            <a:ext cx="1630235" cy="461665"/>
          </a:xfrm>
          <a:prstGeom prst="rect">
            <a:avLst/>
          </a:prstGeom>
          <a:noFill/>
        </p:spPr>
        <p:txBody>
          <a:bodyPr wrap="square" rtlCol="0" anchor="ctr">
            <a:spAutoFit/>
          </a:bodyPr>
          <a:lstStyle/>
          <a:p>
            <a:pPr algn="l"/>
            <a:r>
              <a:rPr lang="en-US" sz="2400" dirty="0" smtClean="0">
                <a:solidFill>
                  <a:schemeClr val="bg1"/>
                </a:solidFill>
              </a:rPr>
              <a:t>Thu</a:t>
            </a:r>
          </a:p>
        </p:txBody>
      </p:sp>
      <p:sp>
        <p:nvSpPr>
          <p:cNvPr id="62" name="TextBox 61"/>
          <p:cNvSpPr txBox="1"/>
          <p:nvPr/>
        </p:nvSpPr>
        <p:spPr>
          <a:xfrm>
            <a:off x="10363200" y="6432203"/>
            <a:ext cx="1630235" cy="461665"/>
          </a:xfrm>
          <a:prstGeom prst="rect">
            <a:avLst/>
          </a:prstGeom>
          <a:noFill/>
        </p:spPr>
        <p:txBody>
          <a:bodyPr wrap="square" rtlCol="0" anchor="ctr">
            <a:spAutoFit/>
          </a:bodyPr>
          <a:lstStyle/>
          <a:p>
            <a:pPr algn="l"/>
            <a:r>
              <a:rPr lang="en-US" sz="2400" dirty="0" smtClean="0">
                <a:solidFill>
                  <a:schemeClr val="bg1"/>
                </a:solidFill>
              </a:rPr>
              <a:t>Fri</a:t>
            </a:r>
          </a:p>
        </p:txBody>
      </p:sp>
      <p:grpSp>
        <p:nvGrpSpPr>
          <p:cNvPr id="67" name="Group 66"/>
          <p:cNvGrpSpPr/>
          <p:nvPr/>
        </p:nvGrpSpPr>
        <p:grpSpPr>
          <a:xfrm>
            <a:off x="6503271" y="5069460"/>
            <a:ext cx="719208" cy="388026"/>
            <a:chOff x="6503271" y="5069460"/>
            <a:chExt cx="719208" cy="388026"/>
          </a:xfrm>
        </p:grpSpPr>
        <p:sp>
          <p:nvSpPr>
            <p:cNvPr id="68" name="Folded Corner 67"/>
            <p:cNvSpPr/>
            <p:nvPr/>
          </p:nvSpPr>
          <p:spPr>
            <a:xfrm rot="10800000" flipH="1">
              <a:off x="6503271"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Folded Corner 68"/>
            <p:cNvSpPr/>
            <p:nvPr/>
          </p:nvSpPr>
          <p:spPr>
            <a:xfrm rot="10800000" flipH="1">
              <a:off x="6945720"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70" name="Folded Corner 69"/>
          <p:cNvSpPr/>
          <p:nvPr/>
        </p:nvSpPr>
        <p:spPr>
          <a:xfrm rot="10800000" flipH="1">
            <a:off x="6031319"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1"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2506" y="5172616"/>
            <a:ext cx="177413" cy="258077"/>
          </a:xfrm>
          <a:prstGeom prst="rect">
            <a:avLst/>
          </a:prstGeom>
          <a:noFill/>
          <a:extLst>
            <a:ext uri="{909E8E84-426E-40DD-AFC4-6F175D3DCCD1}">
              <a14:hiddenFill xmlns:a14="http://schemas.microsoft.com/office/drawing/2010/main">
                <a:solidFill>
                  <a:srgbClr val="FFFFFF"/>
                </a:solidFill>
              </a14:hiddenFill>
            </a:ext>
          </a:extLst>
        </p:spPr>
      </p:pic>
      <p:sp>
        <p:nvSpPr>
          <p:cNvPr id="72" name="Folded Corner 71"/>
          <p:cNvSpPr/>
          <p:nvPr/>
        </p:nvSpPr>
        <p:spPr>
          <a:xfrm rot="10800000" flipH="1">
            <a:off x="8678003"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3" name="Folded Corner 72"/>
          <p:cNvSpPr/>
          <p:nvPr/>
        </p:nvSpPr>
        <p:spPr>
          <a:xfrm rot="10800000" flipH="1">
            <a:off x="9080215"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4" name="Group 73"/>
          <p:cNvGrpSpPr/>
          <p:nvPr/>
        </p:nvGrpSpPr>
        <p:grpSpPr>
          <a:xfrm>
            <a:off x="8237523" y="5069460"/>
            <a:ext cx="276759" cy="388026"/>
            <a:chOff x="8237523" y="5069460"/>
            <a:chExt cx="276759" cy="388026"/>
          </a:xfrm>
        </p:grpSpPr>
        <p:sp>
          <p:nvSpPr>
            <p:cNvPr id="75" name="Folded Corner 74"/>
            <p:cNvSpPr/>
            <p:nvPr/>
          </p:nvSpPr>
          <p:spPr>
            <a:xfrm rot="10800000" flipH="1">
              <a:off x="8237523" y="506946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6"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0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a:off x="8730284" y="5172616"/>
            <a:ext cx="583426" cy="258077"/>
            <a:chOff x="8730284" y="5172616"/>
            <a:chExt cx="583426" cy="258077"/>
          </a:xfrm>
        </p:grpSpPr>
        <p:pic>
          <p:nvPicPr>
            <p:cNvPr id="78"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02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6297"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85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7" presetClass="emph" presetSubtype="2" fill="hold" nodeType="withEffect">
                                  <p:stCondLst>
                                    <p:cond delay="0"/>
                                  </p:stCondLst>
                                  <p:childTnLst>
                                    <p:animClr clrSpc="rgb" dir="cw">
                                      <p:cBhvr>
                                        <p:cTn id="38" dur="500" fill="hold"/>
                                        <p:tgtEl>
                                          <p:spTgt spid="70"/>
                                        </p:tgtEl>
                                        <p:attrNameLst>
                                          <p:attrName>stroke.color</p:attrName>
                                        </p:attrNameLst>
                                      </p:cBhvr>
                                      <p:to>
                                        <a:srgbClr val="811E23"/>
                                      </p:to>
                                    </p:animClr>
                                    <p:set>
                                      <p:cBhvr>
                                        <p:cTn id="39" dur="500" fill="hold"/>
                                        <p:tgtEl>
                                          <p:spTgt spid="70"/>
                                        </p:tgtEl>
                                        <p:attrNameLst>
                                          <p:attrName>stroke.on</p:attrName>
                                        </p:attrNameLst>
                                      </p:cBhvr>
                                      <p:to>
                                        <p:strVal val="tru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par>
                          <p:cTn id="59" fill="hold">
                            <p:stCondLst>
                              <p:cond delay="500"/>
                            </p:stCondLst>
                            <p:childTnLst>
                              <p:par>
                                <p:cTn id="60" presetID="7" presetClass="emph" presetSubtype="2" fill="hold" nodeType="afterEffect">
                                  <p:stCondLst>
                                    <p:cond delay="0"/>
                                  </p:stCondLst>
                                  <p:childTnLst>
                                    <p:animClr clrSpc="rgb" dir="cw">
                                      <p:cBhvr>
                                        <p:cTn id="61" dur="500" fill="hold"/>
                                        <p:tgtEl>
                                          <p:spTgt spid="72"/>
                                        </p:tgtEl>
                                        <p:attrNameLst>
                                          <p:attrName>stroke.color</p:attrName>
                                        </p:attrNameLst>
                                      </p:cBhvr>
                                      <p:to>
                                        <a:srgbClr val="811E23"/>
                                      </p:to>
                                    </p:animClr>
                                    <p:set>
                                      <p:cBhvr>
                                        <p:cTn id="62" dur="500" fill="hold"/>
                                        <p:tgtEl>
                                          <p:spTgt spid="72"/>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500" fill="hold"/>
                                        <p:tgtEl>
                                          <p:spTgt spid="73"/>
                                        </p:tgtEl>
                                        <p:attrNameLst>
                                          <p:attrName>stroke.color</p:attrName>
                                        </p:attrNameLst>
                                      </p:cBhvr>
                                      <p:to>
                                        <a:srgbClr val="811E23"/>
                                      </p:to>
                                    </p:animClr>
                                    <p:set>
                                      <p:cBhvr>
                                        <p:cTn id="65" dur="500" fill="hold"/>
                                        <p:tgtEl>
                                          <p:spTgt spid="73"/>
                                        </p:tgtEl>
                                        <p:attrNameLst>
                                          <p:attrName>stroke.on</p:attrName>
                                        </p:attrNameLst>
                                      </p:cBhvr>
                                      <p:to>
                                        <p:strVal val="true"/>
                                      </p:to>
                                    </p:se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0" grpId="0" animBg="1"/>
      <p:bldP spid="72"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Threshold Triggering</a:t>
            </a:r>
            <a:endParaRPr lang="en-US" dirty="0"/>
          </a:p>
        </p:txBody>
      </p:sp>
      <p:sp>
        <p:nvSpPr>
          <p:cNvPr id="12" name="Folded Corner 11"/>
          <p:cNvSpPr/>
          <p:nvPr/>
        </p:nvSpPr>
        <p:spPr>
          <a:xfrm rot="10800000" flipH="1">
            <a:off x="3640266"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6031319" y="2748872"/>
            <a:ext cx="827493" cy="388026"/>
            <a:chOff x="6031319" y="2748872"/>
            <a:chExt cx="827493" cy="388026"/>
          </a:xfrm>
        </p:grpSpPr>
        <p:sp>
          <p:nvSpPr>
            <p:cNvPr id="13" name="Folded Corner 12"/>
            <p:cNvSpPr/>
            <p:nvPr/>
          </p:nvSpPr>
          <p:spPr>
            <a:xfrm rot="10800000" flipH="1">
              <a:off x="6031319" y="274887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rot="10800000" flipH="1">
              <a:off x="6582053" y="274887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955141" y="2133600"/>
            <a:ext cx="11672737"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132293" y="2259648"/>
            <a:ext cx="1610907" cy="461665"/>
          </a:xfrm>
          <a:prstGeom prst="rect">
            <a:avLst/>
          </a:prstGeom>
          <a:noFill/>
        </p:spPr>
        <p:txBody>
          <a:bodyPr wrap="square" rtlCol="0" anchor="ctr">
            <a:spAutoFit/>
          </a:bodyPr>
          <a:lstStyle/>
          <a:p>
            <a:pPr algn="l"/>
            <a:r>
              <a:rPr lang="en-US" sz="2400" dirty="0" smtClean="0"/>
              <a:t>Backup</a:t>
            </a:r>
            <a:endParaRPr lang="en-US" sz="2400" dirty="0" smtClean="0">
              <a:solidFill>
                <a:schemeClr val="tx1"/>
              </a:solidFill>
            </a:endParaRPr>
          </a:p>
        </p:txBody>
      </p:sp>
      <p:grpSp>
        <p:nvGrpSpPr>
          <p:cNvPr id="57" name="Group 56"/>
          <p:cNvGrpSpPr/>
          <p:nvPr/>
        </p:nvGrpSpPr>
        <p:grpSpPr>
          <a:xfrm>
            <a:off x="8237523" y="2748872"/>
            <a:ext cx="1191160" cy="388026"/>
            <a:chOff x="8237523" y="2748872"/>
            <a:chExt cx="1191160" cy="388026"/>
          </a:xfrm>
        </p:grpSpPr>
        <p:sp>
          <p:nvSpPr>
            <p:cNvPr id="15" name="Folded Corner 14"/>
            <p:cNvSpPr/>
            <p:nvPr/>
          </p:nvSpPr>
          <p:spPr>
            <a:xfrm rot="10800000" flipH="1">
              <a:off x="8709475" y="274887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ded Corner 15"/>
            <p:cNvSpPr/>
            <p:nvPr/>
          </p:nvSpPr>
          <p:spPr>
            <a:xfrm rot="10800000" flipH="1">
              <a:off x="9151924" y="2748872"/>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lded Corner 18"/>
            <p:cNvSpPr/>
            <p:nvPr/>
          </p:nvSpPr>
          <p:spPr>
            <a:xfrm rot="10800000" flipH="1">
              <a:off x="8237523" y="2748872"/>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80787" y="2866123"/>
              <a:ext cx="177413" cy="258077"/>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Folded Corner 24"/>
          <p:cNvSpPr/>
          <p:nvPr/>
        </p:nvSpPr>
        <p:spPr>
          <a:xfrm rot="10800000" flipH="1">
            <a:off x="1266547"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 name="Group 1"/>
          <p:cNvGrpSpPr/>
          <p:nvPr/>
        </p:nvGrpSpPr>
        <p:grpSpPr>
          <a:xfrm>
            <a:off x="3640265" y="5069460"/>
            <a:ext cx="827493" cy="388026"/>
            <a:chOff x="3640265" y="5069460"/>
            <a:chExt cx="827493" cy="388026"/>
          </a:xfrm>
        </p:grpSpPr>
        <p:sp>
          <p:nvSpPr>
            <p:cNvPr id="26" name="Folded Corner 25"/>
            <p:cNvSpPr/>
            <p:nvPr/>
          </p:nvSpPr>
          <p:spPr>
            <a:xfrm rot="10800000" flipH="1">
              <a:off x="3640265"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Folded Corner 26"/>
            <p:cNvSpPr/>
            <p:nvPr/>
          </p:nvSpPr>
          <p:spPr>
            <a:xfrm rot="10800000" flipH="1">
              <a:off x="4190999"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4" name="Rectangle 33"/>
          <p:cNvSpPr/>
          <p:nvPr/>
        </p:nvSpPr>
        <p:spPr>
          <a:xfrm>
            <a:off x="990598" y="4419600"/>
            <a:ext cx="11672737"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144993" y="4525923"/>
            <a:ext cx="1610907" cy="461665"/>
          </a:xfrm>
          <a:prstGeom prst="rect">
            <a:avLst/>
          </a:prstGeom>
          <a:noFill/>
        </p:spPr>
        <p:txBody>
          <a:bodyPr wrap="square" rtlCol="0" anchor="ctr">
            <a:spAutoFit/>
          </a:bodyPr>
          <a:lstStyle/>
          <a:p>
            <a:pPr algn="l"/>
            <a:r>
              <a:rPr lang="en-US" sz="2400" dirty="0" smtClean="0"/>
              <a:t>Primary</a:t>
            </a:r>
            <a:endParaRPr lang="en-US" sz="2400" dirty="0" smtClean="0">
              <a:solidFill>
                <a:schemeClr val="tx1"/>
              </a:solidFill>
            </a:endParaRPr>
          </a:p>
        </p:txBody>
      </p:sp>
      <p:cxnSp>
        <p:nvCxnSpPr>
          <p:cNvPr id="46" name="Straight Arrow Connector 45"/>
          <p:cNvCxnSpPr/>
          <p:nvPr/>
        </p:nvCxnSpPr>
        <p:spPr>
          <a:xfrm flipV="1">
            <a:off x="2195779"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540115"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884451" y="3276600"/>
            <a:ext cx="1303407" cy="1249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9228788" y="3901262"/>
            <a:ext cx="609019" cy="624662"/>
          </a:xfrm>
          <a:prstGeom prst="straightConnector1">
            <a:avLst/>
          </a:prstGeom>
          <a:ln w="76200">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990600" y="6320136"/>
            <a:ext cx="11963400" cy="685800"/>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144993" y="6432203"/>
            <a:ext cx="1630235" cy="461665"/>
          </a:xfrm>
          <a:prstGeom prst="rect">
            <a:avLst/>
          </a:prstGeom>
          <a:noFill/>
        </p:spPr>
        <p:txBody>
          <a:bodyPr wrap="square" rtlCol="0" anchor="ctr">
            <a:spAutoFit/>
          </a:bodyPr>
          <a:lstStyle/>
          <a:p>
            <a:pPr algn="l"/>
            <a:r>
              <a:rPr lang="en-US" sz="2400" dirty="0" smtClean="0">
                <a:solidFill>
                  <a:schemeClr val="bg1"/>
                </a:solidFill>
              </a:rPr>
              <a:t>Mon</a:t>
            </a:r>
          </a:p>
        </p:txBody>
      </p:sp>
      <p:sp>
        <p:nvSpPr>
          <p:cNvPr id="53" name="TextBox 52"/>
          <p:cNvSpPr txBox="1"/>
          <p:nvPr/>
        </p:nvSpPr>
        <p:spPr>
          <a:xfrm>
            <a:off x="3499186" y="6432203"/>
            <a:ext cx="1630235" cy="461665"/>
          </a:xfrm>
          <a:prstGeom prst="rect">
            <a:avLst/>
          </a:prstGeom>
          <a:noFill/>
        </p:spPr>
        <p:txBody>
          <a:bodyPr wrap="square" rtlCol="0" anchor="ctr">
            <a:spAutoFit/>
          </a:bodyPr>
          <a:lstStyle/>
          <a:p>
            <a:pPr algn="l"/>
            <a:r>
              <a:rPr lang="en-US" sz="2400" dirty="0" smtClean="0">
                <a:solidFill>
                  <a:schemeClr val="bg1"/>
                </a:solidFill>
              </a:rPr>
              <a:t>Tue</a:t>
            </a:r>
          </a:p>
        </p:txBody>
      </p:sp>
      <p:sp>
        <p:nvSpPr>
          <p:cNvPr id="54" name="TextBox 53"/>
          <p:cNvSpPr txBox="1"/>
          <p:nvPr/>
        </p:nvSpPr>
        <p:spPr>
          <a:xfrm>
            <a:off x="5989765" y="6432203"/>
            <a:ext cx="1630235" cy="461665"/>
          </a:xfrm>
          <a:prstGeom prst="rect">
            <a:avLst/>
          </a:prstGeom>
          <a:noFill/>
        </p:spPr>
        <p:txBody>
          <a:bodyPr wrap="square" rtlCol="0" anchor="ctr">
            <a:spAutoFit/>
          </a:bodyPr>
          <a:lstStyle/>
          <a:p>
            <a:pPr algn="l"/>
            <a:r>
              <a:rPr lang="en-US" sz="2400" dirty="0" smtClean="0">
                <a:solidFill>
                  <a:schemeClr val="bg1"/>
                </a:solidFill>
              </a:rPr>
              <a:t>Wed</a:t>
            </a:r>
          </a:p>
        </p:txBody>
      </p:sp>
      <p:sp>
        <p:nvSpPr>
          <p:cNvPr id="55" name="TextBox 54"/>
          <p:cNvSpPr txBox="1"/>
          <p:nvPr/>
        </p:nvSpPr>
        <p:spPr>
          <a:xfrm>
            <a:off x="8207572" y="6432203"/>
            <a:ext cx="1630235" cy="461665"/>
          </a:xfrm>
          <a:prstGeom prst="rect">
            <a:avLst/>
          </a:prstGeom>
          <a:noFill/>
        </p:spPr>
        <p:txBody>
          <a:bodyPr wrap="square" rtlCol="0" anchor="ctr">
            <a:spAutoFit/>
          </a:bodyPr>
          <a:lstStyle/>
          <a:p>
            <a:pPr algn="l"/>
            <a:r>
              <a:rPr lang="en-US" sz="2400" dirty="0" smtClean="0">
                <a:solidFill>
                  <a:schemeClr val="bg1"/>
                </a:solidFill>
              </a:rPr>
              <a:t>Thu</a:t>
            </a:r>
          </a:p>
        </p:txBody>
      </p:sp>
      <p:sp>
        <p:nvSpPr>
          <p:cNvPr id="56" name="TextBox 55"/>
          <p:cNvSpPr txBox="1"/>
          <p:nvPr/>
        </p:nvSpPr>
        <p:spPr>
          <a:xfrm>
            <a:off x="10363200" y="6432203"/>
            <a:ext cx="1630235" cy="461665"/>
          </a:xfrm>
          <a:prstGeom prst="rect">
            <a:avLst/>
          </a:prstGeom>
          <a:noFill/>
        </p:spPr>
        <p:txBody>
          <a:bodyPr wrap="square" rtlCol="0" anchor="ctr">
            <a:spAutoFit/>
          </a:bodyPr>
          <a:lstStyle/>
          <a:p>
            <a:pPr algn="l"/>
            <a:r>
              <a:rPr lang="en-US" sz="2400" dirty="0" smtClean="0">
                <a:solidFill>
                  <a:schemeClr val="bg1"/>
                </a:solidFill>
              </a:rPr>
              <a:t>Fri</a:t>
            </a:r>
          </a:p>
        </p:txBody>
      </p:sp>
      <p:grpSp>
        <p:nvGrpSpPr>
          <p:cNvPr id="61" name="Group 60"/>
          <p:cNvGrpSpPr/>
          <p:nvPr/>
        </p:nvGrpSpPr>
        <p:grpSpPr>
          <a:xfrm>
            <a:off x="6503271" y="5069460"/>
            <a:ext cx="719208" cy="388026"/>
            <a:chOff x="6503271" y="5069460"/>
            <a:chExt cx="719208" cy="388026"/>
          </a:xfrm>
        </p:grpSpPr>
        <p:sp>
          <p:nvSpPr>
            <p:cNvPr id="62" name="Folded Corner 61"/>
            <p:cNvSpPr/>
            <p:nvPr/>
          </p:nvSpPr>
          <p:spPr>
            <a:xfrm rot="10800000" flipH="1">
              <a:off x="6503271"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3" name="Folded Corner 62"/>
            <p:cNvSpPr/>
            <p:nvPr/>
          </p:nvSpPr>
          <p:spPr>
            <a:xfrm rot="10800000" flipH="1">
              <a:off x="6945720"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64" name="Folded Corner 63"/>
          <p:cNvSpPr/>
          <p:nvPr/>
        </p:nvSpPr>
        <p:spPr>
          <a:xfrm rot="10800000" flipH="1">
            <a:off x="6031319"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5"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2506" y="5172616"/>
            <a:ext cx="177413" cy="258077"/>
          </a:xfrm>
          <a:prstGeom prst="rect">
            <a:avLst/>
          </a:prstGeom>
          <a:noFill/>
          <a:extLst>
            <a:ext uri="{909E8E84-426E-40DD-AFC4-6F175D3DCCD1}">
              <a14:hiddenFill xmlns:a14="http://schemas.microsoft.com/office/drawing/2010/main">
                <a:solidFill>
                  <a:srgbClr val="FFFFFF"/>
                </a:solidFill>
              </a14:hiddenFill>
            </a:ext>
          </a:extLst>
        </p:spPr>
      </p:pic>
      <p:sp>
        <p:nvSpPr>
          <p:cNvPr id="66" name="Folded Corner 65"/>
          <p:cNvSpPr/>
          <p:nvPr/>
        </p:nvSpPr>
        <p:spPr>
          <a:xfrm rot="10800000" flipH="1">
            <a:off x="8678003"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Folded Corner 66"/>
          <p:cNvSpPr/>
          <p:nvPr/>
        </p:nvSpPr>
        <p:spPr>
          <a:xfrm rot="10800000" flipH="1">
            <a:off x="9080215"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8" name="Group 67"/>
          <p:cNvGrpSpPr/>
          <p:nvPr/>
        </p:nvGrpSpPr>
        <p:grpSpPr>
          <a:xfrm>
            <a:off x="8237523" y="5069460"/>
            <a:ext cx="276759" cy="388026"/>
            <a:chOff x="8237523" y="5069460"/>
            <a:chExt cx="276759" cy="388026"/>
          </a:xfrm>
        </p:grpSpPr>
        <p:sp>
          <p:nvSpPr>
            <p:cNvPr id="69" name="Folded Corner 68"/>
            <p:cNvSpPr/>
            <p:nvPr/>
          </p:nvSpPr>
          <p:spPr>
            <a:xfrm rot="10800000" flipH="1">
              <a:off x="8237523" y="506946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0"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0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8730284" y="5172616"/>
            <a:ext cx="583426" cy="258077"/>
            <a:chOff x="8730284" y="5172616"/>
            <a:chExt cx="583426" cy="258077"/>
          </a:xfrm>
        </p:grpSpPr>
        <p:pic>
          <p:nvPicPr>
            <p:cNvPr id="72"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02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6297"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p:cNvGrpSpPr/>
          <p:nvPr/>
        </p:nvGrpSpPr>
        <p:grpSpPr>
          <a:xfrm>
            <a:off x="10462949" y="2748873"/>
            <a:ext cx="1119451" cy="388026"/>
            <a:chOff x="10462949" y="2748873"/>
            <a:chExt cx="1119451" cy="388026"/>
          </a:xfrm>
        </p:grpSpPr>
        <p:sp>
          <p:nvSpPr>
            <p:cNvPr id="75" name="Folded Corner 74"/>
            <p:cNvSpPr/>
            <p:nvPr/>
          </p:nvSpPr>
          <p:spPr>
            <a:xfrm rot="10800000" flipH="1">
              <a:off x="10903429" y="2748873"/>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olded Corner 75"/>
            <p:cNvSpPr/>
            <p:nvPr/>
          </p:nvSpPr>
          <p:spPr>
            <a:xfrm rot="10800000" flipH="1">
              <a:off x="11305641" y="2748873"/>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olded Corner 76"/>
            <p:cNvSpPr/>
            <p:nvPr/>
          </p:nvSpPr>
          <p:spPr>
            <a:xfrm rot="10800000" flipH="1">
              <a:off x="10462949" y="2748873"/>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00215" y="2866123"/>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10462949" y="5048820"/>
            <a:ext cx="1119451" cy="388026"/>
            <a:chOff x="10462952" y="5048820"/>
            <a:chExt cx="1119451" cy="388026"/>
          </a:xfrm>
        </p:grpSpPr>
        <p:sp>
          <p:nvSpPr>
            <p:cNvPr id="80" name="Folded Corner 79"/>
            <p:cNvSpPr/>
            <p:nvPr/>
          </p:nvSpPr>
          <p:spPr>
            <a:xfrm rot="10800000" flipH="1">
              <a:off x="10903432" y="5048820"/>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1" name="Folded Corner 80"/>
            <p:cNvSpPr/>
            <p:nvPr/>
          </p:nvSpPr>
          <p:spPr>
            <a:xfrm rot="10800000" flipH="1">
              <a:off x="11305644" y="5048820"/>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2" name="Folded Corner 81"/>
            <p:cNvSpPr/>
            <p:nvPr/>
          </p:nvSpPr>
          <p:spPr>
            <a:xfrm rot="10800000" flipH="1">
              <a:off x="10462952" y="504882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83"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85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557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1726" y="5151976"/>
              <a:ext cx="177413" cy="2580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rgonsalv\AppData\Local\Microsoft\Windows\Temporary Internet Files\Content.IE5\V8XKD4R4\warning[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81313" y="3338024"/>
            <a:ext cx="1189308" cy="118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526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7" presetClass="emph" presetSubtype="2" fill="hold" nodeType="withEffect">
                                  <p:stCondLst>
                                    <p:cond delay="0"/>
                                  </p:stCondLst>
                                  <p:childTnLst>
                                    <p:animClr clrSpc="rgb" dir="cw">
                                      <p:cBhvr>
                                        <p:cTn id="38" dur="500" fill="hold"/>
                                        <p:tgtEl>
                                          <p:spTgt spid="64"/>
                                        </p:tgtEl>
                                        <p:attrNameLst>
                                          <p:attrName>stroke.color</p:attrName>
                                        </p:attrNameLst>
                                      </p:cBhvr>
                                      <p:to>
                                        <a:srgbClr val="811E23"/>
                                      </p:to>
                                    </p:animClr>
                                    <p:set>
                                      <p:cBhvr>
                                        <p:cTn id="39" dur="500" fill="hold"/>
                                        <p:tgtEl>
                                          <p:spTgt spid="64"/>
                                        </p:tgtEl>
                                        <p:attrNameLst>
                                          <p:attrName>stroke.on</p:attrName>
                                        </p:attrNameLst>
                                      </p:cBhvr>
                                      <p:to>
                                        <p:strVal val="tru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par>
                          <p:cTn id="59" fill="hold">
                            <p:stCondLst>
                              <p:cond delay="500"/>
                            </p:stCondLst>
                            <p:childTnLst>
                              <p:par>
                                <p:cTn id="60" presetID="7" presetClass="emph" presetSubtype="2" fill="hold" nodeType="afterEffect">
                                  <p:stCondLst>
                                    <p:cond delay="0"/>
                                  </p:stCondLst>
                                  <p:childTnLst>
                                    <p:animClr clrSpc="rgb" dir="cw">
                                      <p:cBhvr>
                                        <p:cTn id="61" dur="500" fill="hold"/>
                                        <p:tgtEl>
                                          <p:spTgt spid="66"/>
                                        </p:tgtEl>
                                        <p:attrNameLst>
                                          <p:attrName>stroke.color</p:attrName>
                                        </p:attrNameLst>
                                      </p:cBhvr>
                                      <p:to>
                                        <a:srgbClr val="811E23"/>
                                      </p:to>
                                    </p:animClr>
                                    <p:set>
                                      <p:cBhvr>
                                        <p:cTn id="62" dur="500" fill="hold"/>
                                        <p:tgtEl>
                                          <p:spTgt spid="66"/>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500" fill="hold"/>
                                        <p:tgtEl>
                                          <p:spTgt spid="67"/>
                                        </p:tgtEl>
                                        <p:attrNameLst>
                                          <p:attrName>stroke.color</p:attrName>
                                        </p:attrNameLst>
                                      </p:cBhvr>
                                      <p:to>
                                        <a:srgbClr val="811E23"/>
                                      </p:to>
                                    </p:animClr>
                                    <p:set>
                                      <p:cBhvr>
                                        <p:cTn id="65" dur="500" fill="hold"/>
                                        <p:tgtEl>
                                          <p:spTgt spid="67"/>
                                        </p:tgtEl>
                                        <p:attrNameLst>
                                          <p:attrName>stroke.on</p:attrName>
                                        </p:attrNameLst>
                                      </p:cBhvr>
                                      <p:to>
                                        <p:strVal val="true"/>
                                      </p:to>
                                    </p:se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53" presetClass="entr" presetSubtype="16" fill="hold" nodeType="withEffect">
                                  <p:stCondLst>
                                    <p:cond delay="0"/>
                                  </p:stCondLst>
                                  <p:childTnLst>
                                    <p:set>
                                      <p:cBhvr>
                                        <p:cTn id="75" dur="1" fill="hold">
                                          <p:stCondLst>
                                            <p:cond delay="0"/>
                                          </p:stCondLst>
                                        </p:cTn>
                                        <p:tgtEl>
                                          <p:spTgt spid="1026"/>
                                        </p:tgtEl>
                                        <p:attrNameLst>
                                          <p:attrName>style.visibility</p:attrName>
                                        </p:attrNameLst>
                                      </p:cBhvr>
                                      <p:to>
                                        <p:strVal val="visible"/>
                                      </p:to>
                                    </p:set>
                                    <p:anim calcmode="lin" valueType="num">
                                      <p:cBhvr>
                                        <p:cTn id="76" dur="100" fill="hold"/>
                                        <p:tgtEl>
                                          <p:spTgt spid="1026"/>
                                        </p:tgtEl>
                                        <p:attrNameLst>
                                          <p:attrName>ppt_w</p:attrName>
                                        </p:attrNameLst>
                                      </p:cBhvr>
                                      <p:tavLst>
                                        <p:tav tm="0">
                                          <p:val>
                                            <p:fltVal val="0"/>
                                          </p:val>
                                        </p:tav>
                                        <p:tav tm="100000">
                                          <p:val>
                                            <p:strVal val="#ppt_w"/>
                                          </p:val>
                                        </p:tav>
                                      </p:tavLst>
                                    </p:anim>
                                    <p:anim calcmode="lin" valueType="num">
                                      <p:cBhvr>
                                        <p:cTn id="77" dur="100" fill="hold"/>
                                        <p:tgtEl>
                                          <p:spTgt spid="1026"/>
                                        </p:tgtEl>
                                        <p:attrNameLst>
                                          <p:attrName>ppt_h</p:attrName>
                                        </p:attrNameLst>
                                      </p:cBhvr>
                                      <p:tavLst>
                                        <p:tav tm="0">
                                          <p:val>
                                            <p:fltVal val="0"/>
                                          </p:val>
                                        </p:tav>
                                        <p:tav tm="100000">
                                          <p:val>
                                            <p:strVal val="#ppt_h"/>
                                          </p:val>
                                        </p:tav>
                                      </p:tavLst>
                                    </p:anim>
                                    <p:animEffect transition="in" filter="fade">
                                      <p:cBhvr>
                                        <p:cTn id="78" dur="100"/>
                                        <p:tgtEl>
                                          <p:spTgt spid="10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500"/>
                                        <p:tgtEl>
                                          <p:spTgt spid="74"/>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4" grpId="0" animBg="1"/>
      <p:bldP spid="66"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Multiple</a:t>
            </a:r>
            <a:r>
              <a:rPr lang="en-US" baseline="0" dirty="0" smtClean="0"/>
              <a:t> Copy Backups</a:t>
            </a:r>
            <a:endParaRPr lang="en-US" dirty="0"/>
          </a:p>
        </p:txBody>
      </p:sp>
      <p:sp>
        <p:nvSpPr>
          <p:cNvPr id="6" name="Folded Corner 5"/>
          <p:cNvSpPr/>
          <p:nvPr/>
        </p:nvSpPr>
        <p:spPr>
          <a:xfrm rot="10800000" flipH="1">
            <a:off x="1266547"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 name="Group 1"/>
          <p:cNvGrpSpPr/>
          <p:nvPr/>
        </p:nvGrpSpPr>
        <p:grpSpPr>
          <a:xfrm>
            <a:off x="3657600" y="5069460"/>
            <a:ext cx="827493" cy="388026"/>
            <a:chOff x="3640265" y="5069460"/>
            <a:chExt cx="827493" cy="388026"/>
          </a:xfrm>
        </p:grpSpPr>
        <p:sp>
          <p:nvSpPr>
            <p:cNvPr id="13" name="Folded Corner 12"/>
            <p:cNvSpPr/>
            <p:nvPr/>
          </p:nvSpPr>
          <p:spPr>
            <a:xfrm rot="10800000" flipH="1">
              <a:off x="3640265"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Folded Corner 13"/>
            <p:cNvSpPr/>
            <p:nvPr/>
          </p:nvSpPr>
          <p:spPr>
            <a:xfrm rot="10800000" flipH="1">
              <a:off x="4190999"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1" name="Rectangle 20"/>
          <p:cNvSpPr/>
          <p:nvPr/>
        </p:nvSpPr>
        <p:spPr>
          <a:xfrm>
            <a:off x="990598" y="1689098"/>
            <a:ext cx="11672737" cy="24791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990598" y="4419600"/>
            <a:ext cx="11672737"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132293" y="1752600"/>
            <a:ext cx="1991907" cy="461665"/>
          </a:xfrm>
          <a:prstGeom prst="rect">
            <a:avLst/>
          </a:prstGeom>
          <a:noFill/>
        </p:spPr>
        <p:txBody>
          <a:bodyPr wrap="square" rtlCol="0" anchor="ctr">
            <a:spAutoFit/>
          </a:bodyPr>
          <a:lstStyle/>
          <a:p>
            <a:pPr algn="l"/>
            <a:r>
              <a:rPr lang="en-US" sz="2400" dirty="0" smtClean="0"/>
              <a:t>Mon</a:t>
            </a:r>
            <a:endParaRPr lang="en-US" sz="2400" dirty="0" smtClean="0">
              <a:solidFill>
                <a:schemeClr val="tx1"/>
              </a:solidFill>
            </a:endParaRPr>
          </a:p>
        </p:txBody>
      </p:sp>
      <p:sp>
        <p:nvSpPr>
          <p:cNvPr id="24" name="TextBox 23"/>
          <p:cNvSpPr txBox="1"/>
          <p:nvPr/>
        </p:nvSpPr>
        <p:spPr>
          <a:xfrm>
            <a:off x="1144993" y="4525923"/>
            <a:ext cx="1610907" cy="461665"/>
          </a:xfrm>
          <a:prstGeom prst="rect">
            <a:avLst/>
          </a:prstGeom>
          <a:noFill/>
        </p:spPr>
        <p:txBody>
          <a:bodyPr wrap="square" rtlCol="0" anchor="ctr">
            <a:spAutoFit/>
          </a:bodyPr>
          <a:lstStyle/>
          <a:p>
            <a:pPr algn="l"/>
            <a:r>
              <a:rPr lang="en-US" sz="2400" dirty="0" smtClean="0"/>
              <a:t>Primary</a:t>
            </a:r>
            <a:endParaRPr lang="en-US" sz="2400" dirty="0" smtClean="0">
              <a:solidFill>
                <a:schemeClr val="tx1"/>
              </a:solidFill>
            </a:endParaRPr>
          </a:p>
        </p:txBody>
      </p:sp>
      <p:sp>
        <p:nvSpPr>
          <p:cNvPr id="29" name="Folded Corner 28"/>
          <p:cNvSpPr/>
          <p:nvPr/>
        </p:nvSpPr>
        <p:spPr>
          <a:xfrm rot="10800000" flipH="1">
            <a:off x="3657601" y="1799886"/>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10462952" y="5048820"/>
            <a:ext cx="1119451" cy="388026"/>
            <a:chOff x="10462952" y="5048820"/>
            <a:chExt cx="1119451" cy="388026"/>
          </a:xfrm>
        </p:grpSpPr>
        <p:sp>
          <p:nvSpPr>
            <p:cNvPr id="33" name="Folded Corner 32"/>
            <p:cNvSpPr/>
            <p:nvPr/>
          </p:nvSpPr>
          <p:spPr>
            <a:xfrm rot="10800000" flipH="1">
              <a:off x="10903432" y="5048820"/>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 name="Folded Corner 33"/>
            <p:cNvSpPr/>
            <p:nvPr/>
          </p:nvSpPr>
          <p:spPr>
            <a:xfrm rot="10800000" flipH="1">
              <a:off x="11305644" y="5048820"/>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5" name="Folded Corner 34"/>
            <p:cNvSpPr/>
            <p:nvPr/>
          </p:nvSpPr>
          <p:spPr>
            <a:xfrm rot="10800000" flipH="1">
              <a:off x="10462952" y="504882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6"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85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55713" y="515197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1726" y="515197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031319" y="1799886"/>
            <a:ext cx="857644" cy="1004922"/>
            <a:chOff x="6031319" y="1799886"/>
            <a:chExt cx="857644" cy="1004922"/>
          </a:xfrm>
        </p:grpSpPr>
        <p:sp>
          <p:nvSpPr>
            <p:cNvPr id="30" name="Folded Corner 29"/>
            <p:cNvSpPr/>
            <p:nvPr/>
          </p:nvSpPr>
          <p:spPr>
            <a:xfrm rot="10800000" flipH="1">
              <a:off x="6031319" y="1799886"/>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olded Corner 38"/>
            <p:cNvSpPr/>
            <p:nvPr/>
          </p:nvSpPr>
          <p:spPr>
            <a:xfrm rot="10800000" flipH="1">
              <a:off x="6061470" y="241678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olded Corner 39"/>
            <p:cNvSpPr/>
            <p:nvPr/>
          </p:nvSpPr>
          <p:spPr>
            <a:xfrm rot="10800000" flipH="1">
              <a:off x="6612204" y="241678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p:cNvGrpSpPr/>
          <p:nvPr/>
        </p:nvGrpSpPr>
        <p:grpSpPr>
          <a:xfrm>
            <a:off x="8237523" y="1799886"/>
            <a:ext cx="1235331" cy="1621818"/>
            <a:chOff x="8237523" y="1799886"/>
            <a:chExt cx="1235331" cy="1621818"/>
          </a:xfrm>
        </p:grpSpPr>
        <p:sp>
          <p:nvSpPr>
            <p:cNvPr id="31" name="Folded Corner 30"/>
            <p:cNvSpPr/>
            <p:nvPr/>
          </p:nvSpPr>
          <p:spPr>
            <a:xfrm rot="10800000" flipH="1">
              <a:off x="8237523" y="1799886"/>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olded Corner 40"/>
            <p:cNvSpPr/>
            <p:nvPr/>
          </p:nvSpPr>
          <p:spPr>
            <a:xfrm rot="10800000" flipH="1">
              <a:off x="8739626" y="2416782"/>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olded Corner 42"/>
            <p:cNvSpPr/>
            <p:nvPr/>
          </p:nvSpPr>
          <p:spPr>
            <a:xfrm rot="10800000" flipH="1">
              <a:off x="8267674" y="2416782"/>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olded Corner 44"/>
            <p:cNvSpPr/>
            <p:nvPr/>
          </p:nvSpPr>
          <p:spPr>
            <a:xfrm rot="10800000" flipH="1">
              <a:off x="8753646" y="3033678"/>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lded Corner 45"/>
            <p:cNvSpPr/>
            <p:nvPr/>
          </p:nvSpPr>
          <p:spPr>
            <a:xfrm rot="10800000" flipH="1">
              <a:off x="9196095" y="3033678"/>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olded Corner 48"/>
            <p:cNvSpPr/>
            <p:nvPr/>
          </p:nvSpPr>
          <p:spPr>
            <a:xfrm rot="10800000" flipH="1">
              <a:off x="8281694" y="3033678"/>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4958" y="3150929"/>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a:off x="10462949" y="1799887"/>
            <a:ext cx="1177642" cy="2238713"/>
            <a:chOff x="10462949" y="1799887"/>
            <a:chExt cx="1177642" cy="2238713"/>
          </a:xfrm>
        </p:grpSpPr>
        <p:sp>
          <p:nvSpPr>
            <p:cNvPr id="32" name="Folded Corner 31"/>
            <p:cNvSpPr/>
            <p:nvPr/>
          </p:nvSpPr>
          <p:spPr>
            <a:xfrm rot="10800000" flipH="1">
              <a:off x="10462949" y="1799887"/>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olded Corner 41"/>
            <p:cNvSpPr/>
            <p:nvPr/>
          </p:nvSpPr>
          <p:spPr>
            <a:xfrm rot="10800000" flipH="1">
              <a:off x="10933580" y="2416783"/>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olded Corner 43"/>
            <p:cNvSpPr/>
            <p:nvPr/>
          </p:nvSpPr>
          <p:spPr>
            <a:xfrm rot="10800000" flipH="1">
              <a:off x="10493100" y="2416783"/>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olded Corner 46"/>
            <p:cNvSpPr/>
            <p:nvPr/>
          </p:nvSpPr>
          <p:spPr>
            <a:xfrm rot="10800000" flipH="1">
              <a:off x="10947600" y="3033679"/>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olded Corner 47"/>
            <p:cNvSpPr/>
            <p:nvPr/>
          </p:nvSpPr>
          <p:spPr>
            <a:xfrm rot="10800000" flipH="1">
              <a:off x="11349812" y="3033679"/>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olded Corner 49"/>
            <p:cNvSpPr/>
            <p:nvPr/>
          </p:nvSpPr>
          <p:spPr>
            <a:xfrm rot="10800000" flipH="1">
              <a:off x="10507120" y="3033679"/>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44386" y="3150929"/>
              <a:ext cx="177413" cy="258077"/>
            </a:xfrm>
            <a:prstGeom prst="rect">
              <a:avLst/>
            </a:prstGeom>
            <a:noFill/>
            <a:extLst>
              <a:ext uri="{909E8E84-426E-40DD-AFC4-6F175D3DCCD1}">
                <a14:hiddenFill xmlns:a14="http://schemas.microsoft.com/office/drawing/2010/main">
                  <a:solidFill>
                    <a:srgbClr val="FFFFFF"/>
                  </a:solidFill>
                </a14:hiddenFill>
              </a:ext>
            </a:extLst>
          </p:spPr>
        </p:pic>
        <p:sp>
          <p:nvSpPr>
            <p:cNvPr id="53" name="Folded Corner 52"/>
            <p:cNvSpPr/>
            <p:nvPr/>
          </p:nvSpPr>
          <p:spPr>
            <a:xfrm rot="10800000" flipH="1">
              <a:off x="10961620" y="3650574"/>
              <a:ext cx="276759" cy="388026"/>
            </a:xfrm>
            <a:prstGeom prst="foldedCorner">
              <a:avLst>
                <a:gd name="adj" fmla="val 43062"/>
              </a:avLst>
            </a:prstGeom>
            <a:solidFill>
              <a:schemeClr val="accent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olded Corner 53"/>
            <p:cNvSpPr/>
            <p:nvPr/>
          </p:nvSpPr>
          <p:spPr>
            <a:xfrm rot="10800000" flipH="1">
              <a:off x="11363832" y="3650574"/>
              <a:ext cx="276759" cy="388026"/>
            </a:xfrm>
            <a:prstGeom prst="foldedCorner">
              <a:avLst>
                <a:gd name="adj" fmla="val 43062"/>
              </a:avLst>
            </a:prstGeom>
            <a:solidFill>
              <a:schemeClr val="tx2">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olded Corner 54"/>
            <p:cNvSpPr/>
            <p:nvPr/>
          </p:nvSpPr>
          <p:spPr>
            <a:xfrm rot="10800000" flipH="1">
              <a:off x="10521140" y="3650574"/>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58406" y="3767824"/>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05978" y="3767824"/>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02704" y="3767824"/>
              <a:ext cx="177413" cy="25807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9" name="Straight Connector 58"/>
          <p:cNvCxnSpPr/>
          <p:nvPr/>
        </p:nvCxnSpPr>
        <p:spPr>
          <a:xfrm>
            <a:off x="990598" y="2286000"/>
            <a:ext cx="116727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90597" y="2916793"/>
            <a:ext cx="116727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90600" y="3540825"/>
            <a:ext cx="116727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32293" y="2381768"/>
            <a:ext cx="1991907" cy="461665"/>
          </a:xfrm>
          <a:prstGeom prst="rect">
            <a:avLst/>
          </a:prstGeom>
          <a:noFill/>
        </p:spPr>
        <p:txBody>
          <a:bodyPr wrap="square" rtlCol="0" anchor="ctr">
            <a:spAutoFit/>
          </a:bodyPr>
          <a:lstStyle/>
          <a:p>
            <a:pPr algn="l"/>
            <a:r>
              <a:rPr lang="en-US" sz="2400" dirty="0" smtClean="0"/>
              <a:t>Tue</a:t>
            </a:r>
            <a:endParaRPr lang="en-US" sz="2400" dirty="0" smtClean="0">
              <a:solidFill>
                <a:schemeClr val="tx1"/>
              </a:solidFill>
            </a:endParaRPr>
          </a:p>
        </p:txBody>
      </p:sp>
      <p:sp>
        <p:nvSpPr>
          <p:cNvPr id="63" name="TextBox 62"/>
          <p:cNvSpPr txBox="1"/>
          <p:nvPr/>
        </p:nvSpPr>
        <p:spPr>
          <a:xfrm>
            <a:off x="1132293" y="3010936"/>
            <a:ext cx="1991907" cy="461665"/>
          </a:xfrm>
          <a:prstGeom prst="rect">
            <a:avLst/>
          </a:prstGeom>
          <a:noFill/>
        </p:spPr>
        <p:txBody>
          <a:bodyPr wrap="square" rtlCol="0" anchor="ctr">
            <a:spAutoFit/>
          </a:bodyPr>
          <a:lstStyle/>
          <a:p>
            <a:pPr algn="l"/>
            <a:r>
              <a:rPr lang="en-US" sz="2400" dirty="0" smtClean="0"/>
              <a:t>Wed</a:t>
            </a:r>
            <a:endParaRPr lang="en-US" sz="2400" dirty="0" smtClean="0">
              <a:solidFill>
                <a:schemeClr val="tx1"/>
              </a:solidFill>
            </a:endParaRPr>
          </a:p>
        </p:txBody>
      </p:sp>
      <p:sp>
        <p:nvSpPr>
          <p:cNvPr id="64" name="TextBox 63"/>
          <p:cNvSpPr txBox="1"/>
          <p:nvPr/>
        </p:nvSpPr>
        <p:spPr>
          <a:xfrm>
            <a:off x="1132293" y="3640105"/>
            <a:ext cx="1991907" cy="461665"/>
          </a:xfrm>
          <a:prstGeom prst="rect">
            <a:avLst/>
          </a:prstGeom>
          <a:noFill/>
        </p:spPr>
        <p:txBody>
          <a:bodyPr wrap="square" rtlCol="0" anchor="ctr">
            <a:spAutoFit/>
          </a:bodyPr>
          <a:lstStyle/>
          <a:p>
            <a:pPr algn="l"/>
            <a:r>
              <a:rPr lang="en-US" sz="2400" dirty="0" smtClean="0"/>
              <a:t>Thu</a:t>
            </a:r>
            <a:endParaRPr lang="en-US" sz="2400" dirty="0" smtClean="0">
              <a:solidFill>
                <a:schemeClr val="tx1"/>
              </a:solidFill>
            </a:endParaRPr>
          </a:p>
        </p:txBody>
      </p:sp>
      <p:cxnSp>
        <p:nvCxnSpPr>
          <p:cNvPr id="65" name="Straight Arrow Connector 64"/>
          <p:cNvCxnSpPr/>
          <p:nvPr/>
        </p:nvCxnSpPr>
        <p:spPr>
          <a:xfrm flipV="1">
            <a:off x="2128246" y="2187912"/>
            <a:ext cx="1370940" cy="2338011"/>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4467758" y="2612600"/>
            <a:ext cx="1385621" cy="1913324"/>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7010400" y="3472602"/>
            <a:ext cx="1169747" cy="1053321"/>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9334474" y="3925342"/>
            <a:ext cx="1018809" cy="600581"/>
          </a:xfrm>
          <a:prstGeom prst="straightConnector1">
            <a:avLst/>
          </a:prstGeom>
          <a:ln w="762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9" name="Right Arrow 68"/>
          <p:cNvSpPr/>
          <p:nvPr/>
        </p:nvSpPr>
        <p:spPr>
          <a:xfrm>
            <a:off x="990600" y="6320136"/>
            <a:ext cx="11963400" cy="685800"/>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144993" y="6432203"/>
            <a:ext cx="1630235" cy="461665"/>
          </a:xfrm>
          <a:prstGeom prst="rect">
            <a:avLst/>
          </a:prstGeom>
          <a:noFill/>
        </p:spPr>
        <p:txBody>
          <a:bodyPr wrap="square" rtlCol="0" anchor="ctr">
            <a:spAutoFit/>
          </a:bodyPr>
          <a:lstStyle/>
          <a:p>
            <a:pPr algn="l"/>
            <a:r>
              <a:rPr lang="en-US" sz="2400" dirty="0" smtClean="0">
                <a:solidFill>
                  <a:schemeClr val="bg1"/>
                </a:solidFill>
              </a:rPr>
              <a:t>Mon</a:t>
            </a:r>
          </a:p>
        </p:txBody>
      </p:sp>
      <p:sp>
        <p:nvSpPr>
          <p:cNvPr id="71" name="TextBox 70"/>
          <p:cNvSpPr txBox="1"/>
          <p:nvPr/>
        </p:nvSpPr>
        <p:spPr>
          <a:xfrm>
            <a:off x="3499186" y="6432203"/>
            <a:ext cx="1630235" cy="461665"/>
          </a:xfrm>
          <a:prstGeom prst="rect">
            <a:avLst/>
          </a:prstGeom>
          <a:noFill/>
        </p:spPr>
        <p:txBody>
          <a:bodyPr wrap="square" rtlCol="0" anchor="ctr">
            <a:spAutoFit/>
          </a:bodyPr>
          <a:lstStyle/>
          <a:p>
            <a:pPr algn="l"/>
            <a:r>
              <a:rPr lang="en-US" sz="2400" dirty="0" smtClean="0">
                <a:solidFill>
                  <a:schemeClr val="bg1"/>
                </a:solidFill>
              </a:rPr>
              <a:t>Tue</a:t>
            </a:r>
          </a:p>
        </p:txBody>
      </p:sp>
      <p:sp>
        <p:nvSpPr>
          <p:cNvPr id="72" name="TextBox 71"/>
          <p:cNvSpPr txBox="1"/>
          <p:nvPr/>
        </p:nvSpPr>
        <p:spPr>
          <a:xfrm>
            <a:off x="5989765" y="6432203"/>
            <a:ext cx="1630235" cy="461665"/>
          </a:xfrm>
          <a:prstGeom prst="rect">
            <a:avLst/>
          </a:prstGeom>
          <a:noFill/>
        </p:spPr>
        <p:txBody>
          <a:bodyPr wrap="square" rtlCol="0" anchor="ctr">
            <a:spAutoFit/>
          </a:bodyPr>
          <a:lstStyle/>
          <a:p>
            <a:pPr algn="l"/>
            <a:r>
              <a:rPr lang="en-US" sz="2400" dirty="0" smtClean="0">
                <a:solidFill>
                  <a:schemeClr val="bg1"/>
                </a:solidFill>
              </a:rPr>
              <a:t>Wed</a:t>
            </a:r>
          </a:p>
        </p:txBody>
      </p:sp>
      <p:sp>
        <p:nvSpPr>
          <p:cNvPr id="73" name="TextBox 72"/>
          <p:cNvSpPr txBox="1"/>
          <p:nvPr/>
        </p:nvSpPr>
        <p:spPr>
          <a:xfrm>
            <a:off x="8207572" y="6432203"/>
            <a:ext cx="1630235" cy="461665"/>
          </a:xfrm>
          <a:prstGeom prst="rect">
            <a:avLst/>
          </a:prstGeom>
          <a:noFill/>
        </p:spPr>
        <p:txBody>
          <a:bodyPr wrap="square" rtlCol="0" anchor="ctr">
            <a:spAutoFit/>
          </a:bodyPr>
          <a:lstStyle/>
          <a:p>
            <a:pPr algn="l"/>
            <a:r>
              <a:rPr lang="en-US" sz="2400" dirty="0" smtClean="0">
                <a:solidFill>
                  <a:schemeClr val="bg1"/>
                </a:solidFill>
              </a:rPr>
              <a:t>Thu</a:t>
            </a:r>
          </a:p>
        </p:txBody>
      </p:sp>
      <p:sp>
        <p:nvSpPr>
          <p:cNvPr id="74" name="TextBox 73"/>
          <p:cNvSpPr txBox="1"/>
          <p:nvPr/>
        </p:nvSpPr>
        <p:spPr>
          <a:xfrm>
            <a:off x="10363200" y="6432203"/>
            <a:ext cx="1630235" cy="461665"/>
          </a:xfrm>
          <a:prstGeom prst="rect">
            <a:avLst/>
          </a:prstGeom>
          <a:noFill/>
        </p:spPr>
        <p:txBody>
          <a:bodyPr wrap="square" rtlCol="0" anchor="ctr">
            <a:spAutoFit/>
          </a:bodyPr>
          <a:lstStyle/>
          <a:p>
            <a:pPr algn="l"/>
            <a:r>
              <a:rPr lang="en-US" sz="2400" dirty="0" smtClean="0">
                <a:solidFill>
                  <a:schemeClr val="bg1"/>
                </a:solidFill>
              </a:rPr>
              <a:t>Fri</a:t>
            </a:r>
          </a:p>
        </p:txBody>
      </p:sp>
      <p:grpSp>
        <p:nvGrpSpPr>
          <p:cNvPr id="79" name="Group 78"/>
          <p:cNvGrpSpPr/>
          <p:nvPr/>
        </p:nvGrpSpPr>
        <p:grpSpPr>
          <a:xfrm>
            <a:off x="6503271" y="5069460"/>
            <a:ext cx="719208" cy="388026"/>
            <a:chOff x="6503271" y="5069460"/>
            <a:chExt cx="719208" cy="388026"/>
          </a:xfrm>
        </p:grpSpPr>
        <p:sp>
          <p:nvSpPr>
            <p:cNvPr id="80" name="Folded Corner 79"/>
            <p:cNvSpPr/>
            <p:nvPr/>
          </p:nvSpPr>
          <p:spPr>
            <a:xfrm rot="10800000" flipH="1">
              <a:off x="6503271"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1" name="Folded Corner 80"/>
            <p:cNvSpPr/>
            <p:nvPr/>
          </p:nvSpPr>
          <p:spPr>
            <a:xfrm rot="10800000" flipH="1">
              <a:off x="6945720"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82" name="Folded Corner 81"/>
          <p:cNvSpPr/>
          <p:nvPr/>
        </p:nvSpPr>
        <p:spPr>
          <a:xfrm rot="10800000" flipH="1">
            <a:off x="6031319" y="5069460"/>
            <a:ext cx="276759" cy="388026"/>
          </a:xfrm>
          <a:prstGeom prst="foldedCorner">
            <a:avLst>
              <a:gd name="adj" fmla="val 43062"/>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83"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2506" y="5172616"/>
            <a:ext cx="177413" cy="258077"/>
          </a:xfrm>
          <a:prstGeom prst="rect">
            <a:avLst/>
          </a:prstGeom>
          <a:noFill/>
          <a:extLst>
            <a:ext uri="{909E8E84-426E-40DD-AFC4-6F175D3DCCD1}">
              <a14:hiddenFill xmlns:a14="http://schemas.microsoft.com/office/drawing/2010/main">
                <a:solidFill>
                  <a:srgbClr val="FFFFFF"/>
                </a:solidFill>
              </a14:hiddenFill>
            </a:ext>
          </a:extLst>
        </p:spPr>
      </p:pic>
      <p:sp>
        <p:nvSpPr>
          <p:cNvPr id="84" name="Folded Corner 83"/>
          <p:cNvSpPr/>
          <p:nvPr/>
        </p:nvSpPr>
        <p:spPr>
          <a:xfrm rot="10800000" flipH="1">
            <a:off x="8678003" y="5069460"/>
            <a:ext cx="276759" cy="388026"/>
          </a:xfrm>
          <a:prstGeom prst="foldedCorner">
            <a:avLst>
              <a:gd name="adj" fmla="val 43062"/>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5" name="Folded Corner 84"/>
          <p:cNvSpPr/>
          <p:nvPr/>
        </p:nvSpPr>
        <p:spPr>
          <a:xfrm rot="10800000" flipH="1">
            <a:off x="9080215" y="5069460"/>
            <a:ext cx="276759" cy="388026"/>
          </a:xfrm>
          <a:prstGeom prst="foldedCorner">
            <a:avLst>
              <a:gd name="adj" fmla="val 43062"/>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86" name="Group 85"/>
          <p:cNvGrpSpPr/>
          <p:nvPr/>
        </p:nvGrpSpPr>
        <p:grpSpPr>
          <a:xfrm>
            <a:off x="8237523" y="5069460"/>
            <a:ext cx="276759" cy="388026"/>
            <a:chOff x="8237523" y="5069460"/>
            <a:chExt cx="276759" cy="388026"/>
          </a:xfrm>
        </p:grpSpPr>
        <p:sp>
          <p:nvSpPr>
            <p:cNvPr id="87" name="Folded Corner 86"/>
            <p:cNvSpPr/>
            <p:nvPr/>
          </p:nvSpPr>
          <p:spPr>
            <a:xfrm rot="10800000" flipH="1">
              <a:off x="8237523" y="5069460"/>
              <a:ext cx="276759" cy="388026"/>
            </a:xfrm>
            <a:prstGeom prst="foldedCorner">
              <a:avLst>
                <a:gd name="adj" fmla="val 43062"/>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88"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0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8730284" y="5172616"/>
            <a:ext cx="583426" cy="258077"/>
            <a:chOff x="8730284" y="5172616"/>
            <a:chExt cx="583426" cy="258077"/>
          </a:xfrm>
        </p:grpSpPr>
        <p:pic>
          <p:nvPicPr>
            <p:cNvPr id="90"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0284" y="5172616"/>
              <a:ext cx="177413" cy="25807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C:\Users\rgonsalv\AppData\Local\Microsoft\Windows\Temporary Internet Files\Content.IE5\M35SBN3N\lock2[1].pn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6297" y="5172616"/>
              <a:ext cx="177413" cy="2580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91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par>
                                <p:cTn id="30" presetID="10"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7" presetClass="emph" presetSubtype="2" fill="hold" nodeType="withEffect">
                                  <p:stCondLst>
                                    <p:cond delay="0"/>
                                  </p:stCondLst>
                                  <p:childTnLst>
                                    <p:animClr clrSpc="rgb" dir="cw">
                                      <p:cBhvr>
                                        <p:cTn id="38" dur="500" fill="hold"/>
                                        <p:tgtEl>
                                          <p:spTgt spid="82"/>
                                        </p:tgtEl>
                                        <p:attrNameLst>
                                          <p:attrName>stroke.color</p:attrName>
                                        </p:attrNameLst>
                                      </p:cBhvr>
                                      <p:to>
                                        <a:srgbClr val="811E23"/>
                                      </p:to>
                                    </p:animClr>
                                    <p:set>
                                      <p:cBhvr>
                                        <p:cTn id="39" dur="500" fill="hold"/>
                                        <p:tgtEl>
                                          <p:spTgt spid="82"/>
                                        </p:tgtEl>
                                        <p:attrNameLst>
                                          <p:attrName>stroke.on</p:attrName>
                                        </p:attrNameLst>
                                      </p:cBhvr>
                                      <p:to>
                                        <p:strVal val="tru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par>
                          <p:cTn id="59" fill="hold">
                            <p:stCondLst>
                              <p:cond delay="500"/>
                            </p:stCondLst>
                            <p:childTnLst>
                              <p:par>
                                <p:cTn id="60" presetID="7" presetClass="emph" presetSubtype="2" fill="hold" nodeType="afterEffect">
                                  <p:stCondLst>
                                    <p:cond delay="0"/>
                                  </p:stCondLst>
                                  <p:childTnLst>
                                    <p:animClr clrSpc="rgb" dir="cw">
                                      <p:cBhvr>
                                        <p:cTn id="61" dur="500" fill="hold"/>
                                        <p:tgtEl>
                                          <p:spTgt spid="84"/>
                                        </p:tgtEl>
                                        <p:attrNameLst>
                                          <p:attrName>stroke.color</p:attrName>
                                        </p:attrNameLst>
                                      </p:cBhvr>
                                      <p:to>
                                        <a:srgbClr val="811E23"/>
                                      </p:to>
                                    </p:animClr>
                                    <p:set>
                                      <p:cBhvr>
                                        <p:cTn id="62" dur="500" fill="hold"/>
                                        <p:tgtEl>
                                          <p:spTgt spid="84"/>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500" fill="hold"/>
                                        <p:tgtEl>
                                          <p:spTgt spid="85"/>
                                        </p:tgtEl>
                                        <p:attrNameLst>
                                          <p:attrName>stroke.color</p:attrName>
                                        </p:attrNameLst>
                                      </p:cBhvr>
                                      <p:to>
                                        <a:srgbClr val="811E23"/>
                                      </p:to>
                                    </p:animClr>
                                    <p:set>
                                      <p:cBhvr>
                                        <p:cTn id="65" dur="500" fill="hold"/>
                                        <p:tgtEl>
                                          <p:spTgt spid="85"/>
                                        </p:tgtEl>
                                        <p:attrNameLst>
                                          <p:attrName>stroke.on</p:attrName>
                                        </p:attrNameLst>
                                      </p:cBhvr>
                                      <p:to>
                                        <p:strVal val="true"/>
                                      </p:to>
                                    </p:se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2" grpId="0" animBg="1"/>
      <p:bldP spid="84" grpId="0" animBg="1"/>
      <p:bldP spid="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5" name="Text Placeholder 4"/>
          <p:cNvSpPr>
            <a:spLocks noGrp="1"/>
          </p:cNvSpPr>
          <p:nvPr>
            <p:ph type="body" sz="quarter" idx="11"/>
          </p:nvPr>
        </p:nvSpPr>
        <p:spPr>
          <a:xfrm>
            <a:off x="213918" y="1400349"/>
            <a:ext cx="9006282" cy="6203950"/>
          </a:xfrm>
        </p:spPr>
        <p:txBody>
          <a:bodyPr/>
          <a:lstStyle/>
          <a:p>
            <a:r>
              <a:rPr lang="en-US" dirty="0"/>
              <a:t>Ransomware is a growing </a:t>
            </a:r>
            <a:r>
              <a:rPr lang="en-US" dirty="0" smtClean="0"/>
              <a:t>threat to business.</a:t>
            </a:r>
          </a:p>
          <a:p>
            <a:r>
              <a:rPr lang="en-US" dirty="0" smtClean="0"/>
              <a:t>Measures </a:t>
            </a:r>
            <a:r>
              <a:rPr lang="en-US" dirty="0"/>
              <a:t>reduces the risk of </a:t>
            </a:r>
            <a:r>
              <a:rPr lang="en-US" dirty="0" smtClean="0"/>
              <a:t>attacks</a:t>
            </a:r>
            <a:r>
              <a:rPr lang="en-US" dirty="0"/>
              <a:t>:</a:t>
            </a:r>
            <a:endParaRPr lang="en-US" dirty="0" smtClean="0"/>
          </a:p>
          <a:p>
            <a:pPr lvl="1"/>
            <a:r>
              <a:rPr lang="en-US" dirty="0"/>
              <a:t>User Training</a:t>
            </a:r>
          </a:p>
          <a:p>
            <a:pPr lvl="1"/>
            <a:r>
              <a:rPr lang="en-US" dirty="0"/>
              <a:t>Patch Management</a:t>
            </a:r>
          </a:p>
          <a:p>
            <a:pPr lvl="1"/>
            <a:r>
              <a:rPr lang="en-US" dirty="0"/>
              <a:t>File Permissions</a:t>
            </a:r>
          </a:p>
          <a:p>
            <a:pPr lvl="1"/>
            <a:r>
              <a:rPr lang="en-US" dirty="0"/>
              <a:t>Endpoint Security Software</a:t>
            </a:r>
          </a:p>
          <a:p>
            <a:pPr lvl="1"/>
            <a:r>
              <a:rPr lang="en-US" dirty="0"/>
              <a:t>Shadow Copies</a:t>
            </a:r>
          </a:p>
          <a:p>
            <a:pPr lvl="1"/>
            <a:r>
              <a:rPr lang="en-US" dirty="0"/>
              <a:t>STIGs</a:t>
            </a:r>
          </a:p>
          <a:p>
            <a:r>
              <a:rPr lang="en-US" dirty="0" smtClean="0"/>
              <a:t>DR systems can to reduce risk of ransomware:</a:t>
            </a:r>
          </a:p>
          <a:p>
            <a:pPr lvl="1"/>
            <a:r>
              <a:rPr lang="en-US" dirty="0" smtClean="0"/>
              <a:t>Various configurations for prevention</a:t>
            </a:r>
          </a:p>
          <a:p>
            <a:pPr lvl="1"/>
            <a:r>
              <a:rPr lang="en-US" dirty="0" smtClean="0"/>
              <a:t>Means </a:t>
            </a:r>
            <a:r>
              <a:rPr lang="en-US" dirty="0"/>
              <a:t>to recover </a:t>
            </a:r>
            <a:r>
              <a:rPr lang="en-US" dirty="0" smtClean="0"/>
              <a:t>data </a:t>
            </a:r>
            <a:r>
              <a:rPr lang="en-US" dirty="0"/>
              <a:t>in the event of an </a:t>
            </a:r>
            <a:r>
              <a:rPr lang="en-US" dirty="0" smtClean="0"/>
              <a:t>attack</a:t>
            </a: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8499" y="1857549"/>
            <a:ext cx="4543251" cy="4543251"/>
          </a:xfrm>
          <a:prstGeom prst="rect">
            <a:avLst/>
          </a:prstGeom>
        </p:spPr>
      </p:pic>
    </p:spTree>
    <p:extLst>
      <p:ext uri="{BB962C8B-B14F-4D97-AF65-F5344CB8AC3E}">
        <p14:creationId xmlns:p14="http://schemas.microsoft.com/office/powerpoint/2010/main" val="55409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a:t>
            </a:r>
            <a:r>
              <a:rPr lang="en-US" dirty="0"/>
              <a:t>Against Ransomware </a:t>
            </a:r>
            <a:r>
              <a:rPr lang="en-US" dirty="0" smtClean="0"/>
              <a:t>Attacks</a:t>
            </a:r>
            <a:endParaRPr lang="en-US" dirty="0"/>
          </a:p>
        </p:txBody>
      </p:sp>
      <p:sp>
        <p:nvSpPr>
          <p:cNvPr id="3" name="Text Placeholder 2"/>
          <p:cNvSpPr>
            <a:spLocks noGrp="1"/>
          </p:cNvSpPr>
          <p:nvPr>
            <p:ph type="body" sz="quarter" idx="11"/>
          </p:nvPr>
        </p:nvSpPr>
        <p:spPr>
          <a:xfrm>
            <a:off x="213918" y="1524000"/>
            <a:ext cx="6263082" cy="3790950"/>
          </a:xfrm>
        </p:spPr>
        <p:txBody>
          <a:bodyPr/>
          <a:lstStyle/>
          <a:p>
            <a:r>
              <a:rPr lang="en-US" sz="3600" dirty="0" smtClean="0"/>
              <a:t>The Threat of Ransomware</a:t>
            </a:r>
          </a:p>
          <a:p>
            <a:r>
              <a:rPr lang="en-US" sz="3600" dirty="0" smtClean="0"/>
              <a:t>Prevention Measures</a:t>
            </a:r>
          </a:p>
          <a:p>
            <a:r>
              <a:rPr lang="en-US" sz="3600" dirty="0"/>
              <a:t>Protecting Assets with </a:t>
            </a:r>
            <a:r>
              <a:rPr lang="en-US" sz="3600" dirty="0" smtClean="0"/>
              <a:t>DR</a:t>
            </a:r>
          </a:p>
          <a:p>
            <a:r>
              <a:rPr lang="en-US" sz="3600" dirty="0" smtClean="0"/>
              <a:t>Q&amp;A</a:t>
            </a:r>
          </a:p>
          <a:p>
            <a:r>
              <a:rPr lang="en-US" sz="3600" dirty="0" smtClean="0"/>
              <a:t>Backup Slides - DR Scripts</a:t>
            </a:r>
            <a:endParaRPr lang="en-US" sz="3600" dirty="0"/>
          </a:p>
        </p:txBody>
      </p:sp>
      <p:pic>
        <p:nvPicPr>
          <p:cNvPr id="1026" name="Picture 2" descr="http://r3.securityinfowatch.com/files/base/SIW/image/2016/11/16x9/640x360/bigstock__127451252.582f42d768107.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0000" r="10312"/>
          <a:stretch/>
        </p:blipFill>
        <p:spPr bwMode="auto">
          <a:xfrm>
            <a:off x="6494463" y="1524000"/>
            <a:ext cx="7772398" cy="548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519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1"/>
          </p:nvPr>
        </p:nvSpPr>
        <p:spPr/>
        <p:txBody>
          <a:bodyPr/>
          <a:lstStyle/>
          <a:p>
            <a:pPr marL="514350" indent="-514350">
              <a:buFont typeface="+mj-lt"/>
              <a:buAutoNum type="arabicPeriod"/>
            </a:pPr>
            <a:r>
              <a:rPr lang="en-US" sz="2600" dirty="0">
                <a:hlinkClick r:id="rId3"/>
              </a:rPr>
              <a:t>Incidents of Ransomware on the Rise</a:t>
            </a:r>
            <a:r>
              <a:rPr lang="en-US" sz="2600" dirty="0"/>
              <a:t>, FBI, April </a:t>
            </a:r>
            <a:r>
              <a:rPr lang="en-US" sz="2600" dirty="0" smtClean="0"/>
              <a:t>2016</a:t>
            </a:r>
            <a:endParaRPr lang="en-US" sz="2600" dirty="0" smtClean="0">
              <a:hlinkClick r:id="rId4"/>
            </a:endParaRPr>
          </a:p>
          <a:p>
            <a:pPr marL="514350" indent="-514350">
              <a:buFont typeface="+mj-lt"/>
              <a:buAutoNum type="arabicPeriod"/>
            </a:pPr>
            <a:r>
              <a:rPr lang="en-US" sz="2600" dirty="0" smtClean="0">
                <a:hlinkClick r:id="rId4"/>
              </a:rPr>
              <a:t>The </a:t>
            </a:r>
            <a:r>
              <a:rPr lang="en-US" sz="2600" dirty="0">
                <a:hlinkClick r:id="rId4"/>
              </a:rPr>
              <a:t>Evolution of Ransomware</a:t>
            </a:r>
            <a:r>
              <a:rPr lang="en-US" sz="2600" dirty="0"/>
              <a:t>, Symantec August </a:t>
            </a:r>
            <a:r>
              <a:rPr lang="en-US" sz="2600" dirty="0" smtClean="0"/>
              <a:t>2015</a:t>
            </a:r>
            <a:endParaRPr lang="en-US" sz="2600" dirty="0" smtClean="0">
              <a:hlinkClick r:id="rId3"/>
            </a:endParaRPr>
          </a:p>
          <a:p>
            <a:pPr marL="514350" indent="-514350">
              <a:buFont typeface="+mj-lt"/>
              <a:buAutoNum type="arabicPeriod"/>
            </a:pPr>
            <a:r>
              <a:rPr lang="en-US" sz="2600" dirty="0">
                <a:hlinkClick r:id="rId5"/>
              </a:rPr>
              <a:t>Protect Your Networks from Ransomware</a:t>
            </a:r>
            <a:r>
              <a:rPr lang="en-US" sz="2600" dirty="0"/>
              <a:t>, DOJ Cybersecurity Unit, June </a:t>
            </a:r>
            <a:r>
              <a:rPr lang="en-US" sz="2600" dirty="0" smtClean="0"/>
              <a:t>2016</a:t>
            </a:r>
          </a:p>
          <a:p>
            <a:pPr marL="514350" indent="-514350">
              <a:buFont typeface="+mj-lt"/>
              <a:buAutoNum type="arabicPeriod"/>
            </a:pPr>
            <a:r>
              <a:rPr lang="en-US" sz="2600" dirty="0">
                <a:hlinkClick r:id="rId6"/>
              </a:rPr>
              <a:t>Ransomware Facts</a:t>
            </a:r>
            <a:r>
              <a:rPr lang="en-US" sz="2600" dirty="0"/>
              <a:t>, Microsoft, January </a:t>
            </a:r>
            <a:r>
              <a:rPr lang="en-US" sz="2600" dirty="0" smtClean="0"/>
              <a:t>2017</a:t>
            </a:r>
            <a:endParaRPr lang="en-US" sz="2600" dirty="0" smtClean="0">
              <a:hlinkClick r:id="rId3"/>
            </a:endParaRPr>
          </a:p>
          <a:p>
            <a:pPr marL="514350" indent="-514350">
              <a:buFont typeface="+mj-lt"/>
              <a:buAutoNum type="arabicPeriod"/>
            </a:pPr>
            <a:r>
              <a:rPr lang="en-US" sz="2600" dirty="0" smtClean="0">
                <a:hlinkClick r:id="rId7"/>
              </a:rPr>
              <a:t>Survival </a:t>
            </a:r>
            <a:r>
              <a:rPr lang="en-US" sz="2600" dirty="0">
                <a:hlinkClick r:id="rId7"/>
              </a:rPr>
              <a:t>Guide for Ransomware </a:t>
            </a:r>
            <a:r>
              <a:rPr lang="en-US" sz="2600" dirty="0" smtClean="0">
                <a:hlinkClick r:id="rId7"/>
              </a:rPr>
              <a:t>Attacks</a:t>
            </a:r>
            <a:r>
              <a:rPr lang="en-US" sz="2600" dirty="0"/>
              <a:t>,</a:t>
            </a:r>
            <a:r>
              <a:rPr lang="en-US" sz="2600" dirty="0" smtClean="0"/>
              <a:t> </a:t>
            </a:r>
            <a:r>
              <a:rPr lang="en-US" sz="2600" dirty="0"/>
              <a:t>SANS Information Security Training, May </a:t>
            </a:r>
            <a:r>
              <a:rPr lang="en-US" sz="2600" dirty="0" smtClean="0"/>
              <a:t>2016</a:t>
            </a:r>
            <a:endParaRPr lang="en-US" sz="2600" dirty="0"/>
          </a:p>
          <a:p>
            <a:pPr marL="514350" indent="-514350">
              <a:buFont typeface="+mj-lt"/>
              <a:buAutoNum type="arabicPeriod"/>
            </a:pPr>
            <a:r>
              <a:rPr lang="en-US" sz="2600" dirty="0">
                <a:hlinkClick r:id="rId8"/>
              </a:rPr>
              <a:t>Train Your Employees</a:t>
            </a:r>
            <a:r>
              <a:rPr lang="en-US" sz="2600" dirty="0"/>
              <a:t>, National Cyber Security Alliance, September 2012</a:t>
            </a:r>
          </a:p>
          <a:p>
            <a:pPr marL="514350" indent="-514350">
              <a:buFont typeface="+mj-lt"/>
              <a:buAutoNum type="arabicPeriod"/>
            </a:pPr>
            <a:r>
              <a:rPr lang="en-US" sz="2600" dirty="0" smtClean="0">
                <a:hlinkClick r:id="rId9"/>
              </a:rPr>
              <a:t>Protect </a:t>
            </a:r>
            <a:r>
              <a:rPr lang="en-US" sz="2600" dirty="0">
                <a:hlinkClick r:id="rId9"/>
              </a:rPr>
              <a:t>and Recover Your Business from Ransomware</a:t>
            </a:r>
            <a:r>
              <a:rPr lang="en-US" sz="2600" dirty="0"/>
              <a:t>, PC Magazine</a:t>
            </a:r>
            <a:r>
              <a:rPr lang="en-US" sz="2600" dirty="0" smtClean="0"/>
              <a:t>, </a:t>
            </a:r>
            <a:r>
              <a:rPr lang="en-US" sz="2600" dirty="0"/>
              <a:t>June </a:t>
            </a:r>
            <a:r>
              <a:rPr lang="en-US" sz="2600" dirty="0" smtClean="0"/>
              <a:t>2016</a:t>
            </a:r>
            <a:endParaRPr lang="en-US" sz="2600" dirty="0"/>
          </a:p>
          <a:p>
            <a:pPr marL="514350" indent="-514350">
              <a:buFont typeface="+mj-lt"/>
              <a:buAutoNum type="arabicPeriod"/>
            </a:pPr>
            <a:r>
              <a:rPr lang="en-US" sz="2600" dirty="0">
                <a:hlinkClick r:id="rId10"/>
              </a:rPr>
              <a:t>Security Technical Implementation Guide</a:t>
            </a:r>
            <a:r>
              <a:rPr lang="en-US" sz="2600" dirty="0"/>
              <a:t>, Wikipedia, June </a:t>
            </a:r>
            <a:r>
              <a:rPr lang="en-US" sz="2600" dirty="0" smtClean="0"/>
              <a:t>2016</a:t>
            </a:r>
            <a:endParaRPr lang="en-US" sz="2600" dirty="0"/>
          </a:p>
          <a:p>
            <a:pPr marL="514350" indent="-514350">
              <a:buFont typeface="+mj-lt"/>
              <a:buAutoNum type="arabicPeriod"/>
            </a:pPr>
            <a:r>
              <a:rPr lang="en-US" sz="2600" dirty="0">
                <a:hlinkClick r:id="rId11"/>
              </a:rPr>
              <a:t>Security Configuration Checklists Repository</a:t>
            </a:r>
            <a:r>
              <a:rPr lang="en-US" sz="2600" dirty="0"/>
              <a:t>, NIST, </a:t>
            </a:r>
            <a:r>
              <a:rPr lang="en-US" sz="2600" dirty="0" smtClean="0"/>
              <a:t>Jan </a:t>
            </a:r>
            <a:r>
              <a:rPr lang="en-US" sz="2600" dirty="0"/>
              <a:t>2017</a:t>
            </a:r>
          </a:p>
          <a:p>
            <a:pPr marL="514350" indent="-514350">
              <a:buFont typeface="+mj-lt"/>
              <a:buAutoNum type="arabicPeriod"/>
            </a:pPr>
            <a:r>
              <a:rPr lang="en-US" sz="2600" dirty="0">
                <a:hlinkClick r:id="rId12"/>
              </a:rPr>
              <a:t>Avid MediaCentral Platform Disaster Recovery Systems</a:t>
            </a:r>
            <a:r>
              <a:rPr lang="en-US" sz="2600" dirty="0"/>
              <a:t>, </a:t>
            </a:r>
            <a:r>
              <a:rPr lang="en-US" sz="2600" dirty="0" smtClean="0"/>
              <a:t>Avid, </a:t>
            </a:r>
            <a:r>
              <a:rPr lang="en-US" sz="2600" dirty="0"/>
              <a:t>October </a:t>
            </a:r>
            <a:r>
              <a:rPr lang="en-US" sz="2600" dirty="0" smtClean="0"/>
              <a:t>2015</a:t>
            </a:r>
            <a:endParaRPr lang="en-US" sz="2600" dirty="0"/>
          </a:p>
          <a:p>
            <a:pPr marL="514350" indent="-514350">
              <a:buFont typeface="+mj-lt"/>
              <a:buAutoNum type="arabicPeriod"/>
            </a:pPr>
            <a:r>
              <a:rPr lang="en-US" sz="2600" dirty="0" smtClean="0">
                <a:hlinkClick r:id="rId13"/>
              </a:rPr>
              <a:t>Best </a:t>
            </a:r>
            <a:r>
              <a:rPr lang="en-US" sz="2600" dirty="0">
                <a:hlinkClick r:id="rId13"/>
              </a:rPr>
              <a:t>Practices to Protect Against Ransomware</a:t>
            </a:r>
            <a:r>
              <a:rPr lang="en-US" sz="2600" dirty="0"/>
              <a:t>, Gartner, June 2016 </a:t>
            </a:r>
          </a:p>
          <a:p>
            <a:endParaRPr lang="en-US" sz="2600" dirty="0"/>
          </a:p>
        </p:txBody>
      </p:sp>
    </p:spTree>
    <p:extLst>
      <p:ext uri="{BB962C8B-B14F-4D97-AF65-F5344CB8AC3E}">
        <p14:creationId xmlns:p14="http://schemas.microsoft.com/office/powerpoint/2010/main" val="284499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4533900" y="5490378"/>
            <a:ext cx="5524500" cy="2282022"/>
          </a:xfrm>
        </p:spPr>
        <p:txBody>
          <a:bodyPr anchor="b"/>
          <a:lstStyle/>
          <a:p>
            <a:pPr algn="ctr"/>
            <a:r>
              <a:rPr lang="en-US" sz="13800" dirty="0" smtClean="0">
                <a:gradFill>
                  <a:gsLst>
                    <a:gs pos="18584">
                      <a:schemeClr val="tx2"/>
                    </a:gs>
                    <a:gs pos="45000">
                      <a:schemeClr val="tx2"/>
                    </a:gs>
                  </a:gsLst>
                  <a:lin ang="5400000" scaled="0"/>
                </a:gradFill>
              </a:rPr>
              <a:t>Q&amp;A</a:t>
            </a:r>
            <a:endParaRPr lang="en-US" sz="13800" dirty="0">
              <a:gradFill>
                <a:gsLst>
                  <a:gs pos="18584">
                    <a:schemeClr val="tx2"/>
                  </a:gs>
                  <a:gs pos="45000">
                    <a:schemeClr val="tx2"/>
                  </a:gs>
                </a:gsLst>
                <a:lin ang="5400000" scaled="0"/>
              </a:gradFill>
            </a:endParaRPr>
          </a:p>
        </p:txBody>
      </p:sp>
      <p:grpSp>
        <p:nvGrpSpPr>
          <p:cNvPr id="12" name="Group 11"/>
          <p:cNvGrpSpPr/>
          <p:nvPr/>
        </p:nvGrpSpPr>
        <p:grpSpPr>
          <a:xfrm>
            <a:off x="5467345" y="2747178"/>
            <a:ext cx="3657611" cy="3012135"/>
            <a:chOff x="8872538" y="4600576"/>
            <a:chExt cx="539752" cy="444499"/>
          </a:xfrm>
        </p:grpSpPr>
        <p:sp>
          <p:nvSpPr>
            <p:cNvPr id="13" name="Freeform 12"/>
            <p:cNvSpPr>
              <a:spLocks/>
            </p:cNvSpPr>
            <p:nvPr/>
          </p:nvSpPr>
          <p:spPr bwMode="auto">
            <a:xfrm>
              <a:off x="9015415" y="4743450"/>
              <a:ext cx="396875" cy="301625"/>
            </a:xfrm>
            <a:custGeom>
              <a:avLst/>
              <a:gdLst>
                <a:gd name="T0" fmla="*/ 0 w 106"/>
                <a:gd name="T1" fmla="*/ 25 h 80"/>
                <a:gd name="T2" fmla="*/ 0 w 106"/>
                <a:gd name="T3" fmla="*/ 52 h 80"/>
                <a:gd name="T4" fmla="*/ 10 w 106"/>
                <a:gd name="T5" fmla="*/ 62 h 80"/>
                <a:gd name="T6" fmla="*/ 49 w 106"/>
                <a:gd name="T7" fmla="*/ 62 h 80"/>
                <a:gd name="T8" fmla="*/ 49 w 106"/>
                <a:gd name="T9" fmla="*/ 80 h 80"/>
                <a:gd name="T10" fmla="*/ 67 w 106"/>
                <a:gd name="T11" fmla="*/ 62 h 80"/>
                <a:gd name="T12" fmla="*/ 96 w 106"/>
                <a:gd name="T13" fmla="*/ 62 h 80"/>
                <a:gd name="T14" fmla="*/ 106 w 106"/>
                <a:gd name="T15" fmla="*/ 52 h 80"/>
                <a:gd name="T16" fmla="*/ 106 w 106"/>
                <a:gd name="T17" fmla="*/ 10 h 80"/>
                <a:gd name="T18" fmla="*/ 96 w 106"/>
                <a:gd name="T19" fmla="*/ 0 h 80"/>
                <a:gd name="T20" fmla="*/ 65 w 106"/>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0">
                  <a:moveTo>
                    <a:pt x="0" y="25"/>
                  </a:moveTo>
                  <a:cubicBezTo>
                    <a:pt x="0" y="52"/>
                    <a:pt x="0" y="52"/>
                    <a:pt x="0" y="52"/>
                  </a:cubicBezTo>
                  <a:cubicBezTo>
                    <a:pt x="0" y="58"/>
                    <a:pt x="5" y="62"/>
                    <a:pt x="10" y="62"/>
                  </a:cubicBezTo>
                  <a:cubicBezTo>
                    <a:pt x="49" y="62"/>
                    <a:pt x="49" y="62"/>
                    <a:pt x="49" y="62"/>
                  </a:cubicBezTo>
                  <a:cubicBezTo>
                    <a:pt x="49" y="80"/>
                    <a:pt x="49" y="80"/>
                    <a:pt x="49" y="80"/>
                  </a:cubicBezTo>
                  <a:cubicBezTo>
                    <a:pt x="67" y="62"/>
                    <a:pt x="67" y="62"/>
                    <a:pt x="67" y="62"/>
                  </a:cubicBezTo>
                  <a:cubicBezTo>
                    <a:pt x="96" y="62"/>
                    <a:pt x="96" y="62"/>
                    <a:pt x="96" y="62"/>
                  </a:cubicBezTo>
                  <a:cubicBezTo>
                    <a:pt x="101" y="62"/>
                    <a:pt x="106" y="58"/>
                    <a:pt x="106" y="52"/>
                  </a:cubicBezTo>
                  <a:cubicBezTo>
                    <a:pt x="106" y="10"/>
                    <a:pt x="106" y="10"/>
                    <a:pt x="106" y="10"/>
                  </a:cubicBezTo>
                  <a:cubicBezTo>
                    <a:pt x="106" y="4"/>
                    <a:pt x="101" y="0"/>
                    <a:pt x="96" y="0"/>
                  </a:cubicBezTo>
                  <a:cubicBezTo>
                    <a:pt x="65" y="0"/>
                    <a:pt x="65" y="0"/>
                    <a:pt x="65" y="0"/>
                  </a:cubicBezTo>
                </a:path>
              </a:pathLst>
            </a:custGeom>
            <a:noFill/>
            <a:ln w="571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8872538" y="4600576"/>
              <a:ext cx="385763" cy="304800"/>
            </a:xfrm>
            <a:custGeom>
              <a:avLst/>
              <a:gdLst>
                <a:gd name="T0" fmla="*/ 103 w 103"/>
                <a:gd name="T1" fmla="*/ 53 h 81"/>
                <a:gd name="T2" fmla="*/ 93 w 103"/>
                <a:gd name="T3" fmla="*/ 63 h 81"/>
                <a:gd name="T4" fmla="*/ 64 w 103"/>
                <a:gd name="T5" fmla="*/ 63 h 81"/>
                <a:gd name="T6" fmla="*/ 64 w 103"/>
                <a:gd name="T7" fmla="*/ 81 h 81"/>
                <a:gd name="T8" fmla="*/ 46 w 103"/>
                <a:gd name="T9" fmla="*/ 63 h 81"/>
                <a:gd name="T10" fmla="*/ 10 w 103"/>
                <a:gd name="T11" fmla="*/ 63 h 81"/>
                <a:gd name="T12" fmla="*/ 0 w 103"/>
                <a:gd name="T13" fmla="*/ 53 h 81"/>
                <a:gd name="T14" fmla="*/ 0 w 103"/>
                <a:gd name="T15" fmla="*/ 10 h 81"/>
                <a:gd name="T16" fmla="*/ 10 w 103"/>
                <a:gd name="T17" fmla="*/ 0 h 81"/>
                <a:gd name="T18" fmla="*/ 93 w 103"/>
                <a:gd name="T19" fmla="*/ 0 h 81"/>
                <a:gd name="T20" fmla="*/ 103 w 103"/>
                <a:gd name="T21" fmla="*/ 10 h 81"/>
                <a:gd name="T22" fmla="*/ 103 w 103"/>
                <a:gd name="T23"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81">
                  <a:moveTo>
                    <a:pt x="103" y="53"/>
                  </a:moveTo>
                  <a:cubicBezTo>
                    <a:pt x="103" y="59"/>
                    <a:pt x="98" y="63"/>
                    <a:pt x="93" y="63"/>
                  </a:cubicBezTo>
                  <a:cubicBezTo>
                    <a:pt x="64" y="63"/>
                    <a:pt x="64" y="63"/>
                    <a:pt x="64" y="63"/>
                  </a:cubicBezTo>
                  <a:cubicBezTo>
                    <a:pt x="64" y="81"/>
                    <a:pt x="64" y="81"/>
                    <a:pt x="64" y="81"/>
                  </a:cubicBezTo>
                  <a:cubicBezTo>
                    <a:pt x="46" y="63"/>
                    <a:pt x="46" y="63"/>
                    <a:pt x="46" y="63"/>
                  </a:cubicBezTo>
                  <a:cubicBezTo>
                    <a:pt x="10" y="63"/>
                    <a:pt x="10" y="63"/>
                    <a:pt x="10" y="63"/>
                  </a:cubicBezTo>
                  <a:cubicBezTo>
                    <a:pt x="4" y="63"/>
                    <a:pt x="0" y="59"/>
                    <a:pt x="0" y="53"/>
                  </a:cubicBezTo>
                  <a:cubicBezTo>
                    <a:pt x="0" y="10"/>
                    <a:pt x="0" y="10"/>
                    <a:pt x="0" y="10"/>
                  </a:cubicBezTo>
                  <a:cubicBezTo>
                    <a:pt x="0" y="5"/>
                    <a:pt x="4" y="0"/>
                    <a:pt x="10" y="0"/>
                  </a:cubicBezTo>
                  <a:cubicBezTo>
                    <a:pt x="93" y="0"/>
                    <a:pt x="93" y="0"/>
                    <a:pt x="93" y="0"/>
                  </a:cubicBezTo>
                  <a:cubicBezTo>
                    <a:pt x="98" y="0"/>
                    <a:pt x="103" y="5"/>
                    <a:pt x="103" y="10"/>
                  </a:cubicBezTo>
                  <a:lnTo>
                    <a:pt x="103" y="53"/>
                  </a:lnTo>
                  <a:close/>
                </a:path>
              </a:pathLst>
            </a:custGeom>
            <a:noFill/>
            <a:ln w="571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808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35" presetClass="path" presetSubtype="0" decel="100000" fill="hold" nodeType="withEffect">
                                  <p:stCondLst>
                                    <p:cond delay="0"/>
                                  </p:stCondLst>
                                  <p:childTnLst>
                                    <p:animMotion origin="layout" path="M 0.06656 0.00093 L -4.89711E-6 -3.7037E-7 " pathEditMode="relative" rAng="0" ptsTypes="AA">
                                      <p:cBhvr>
                                        <p:cTn id="9" dur="750" fill="hold"/>
                                        <p:tgtEl>
                                          <p:spTgt spid="12"/>
                                        </p:tgtEl>
                                        <p:attrNameLst>
                                          <p:attrName>ppt_x</p:attrName>
                                          <p:attrName>ppt_y</p:attrName>
                                        </p:attrNameLst>
                                      </p:cBhvr>
                                      <p:rCtr x="-333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Recovery Scripts</a:t>
            </a:r>
            <a:endParaRPr lang="en-US" dirty="0"/>
          </a:p>
        </p:txBody>
      </p:sp>
      <p:sp>
        <p:nvSpPr>
          <p:cNvPr id="3" name="Text Placeholder 2"/>
          <p:cNvSpPr>
            <a:spLocks noGrp="1"/>
          </p:cNvSpPr>
          <p:nvPr>
            <p:ph type="body" sz="quarter" idx="11"/>
          </p:nvPr>
        </p:nvSpPr>
        <p:spPr>
          <a:xfrm>
            <a:off x="213918" y="1447800"/>
            <a:ext cx="8396682" cy="5686251"/>
          </a:xfrm>
        </p:spPr>
        <p:txBody>
          <a:bodyPr/>
          <a:lstStyle/>
          <a:p>
            <a:r>
              <a:rPr lang="en-US" sz="2800" dirty="0"/>
              <a:t>The </a:t>
            </a:r>
            <a:r>
              <a:rPr lang="en-US" sz="2800" dirty="0" smtClean="0"/>
              <a:t>scripts </a:t>
            </a:r>
            <a:r>
              <a:rPr lang="en-US" sz="2800" dirty="0"/>
              <a:t>show how to implement the DR techniques described in this </a:t>
            </a:r>
            <a:r>
              <a:rPr lang="en-US" sz="2800" dirty="0" smtClean="0"/>
              <a:t>talk.</a:t>
            </a:r>
          </a:p>
          <a:p>
            <a:r>
              <a:rPr lang="en-US" sz="2800" dirty="0" smtClean="0"/>
              <a:t>They are Windows batch </a:t>
            </a:r>
            <a:r>
              <a:rPr lang="en-US" sz="2800" dirty="0"/>
              <a:t>and PowerShell </a:t>
            </a:r>
            <a:r>
              <a:rPr lang="en-US" sz="2800" dirty="0" smtClean="0"/>
              <a:t>scripts.</a:t>
            </a:r>
          </a:p>
          <a:p>
            <a:r>
              <a:rPr lang="en-US" sz="2800" dirty="0" smtClean="0"/>
              <a:t>The scripts can </a:t>
            </a:r>
            <a:r>
              <a:rPr lang="en-US" sz="2800" dirty="0"/>
              <a:t>be adapted to run on Linux or Mac using rsync instead of </a:t>
            </a:r>
            <a:r>
              <a:rPr lang="en-US" sz="2800" dirty="0" smtClean="0"/>
              <a:t>robocopy.</a:t>
            </a:r>
          </a:p>
          <a:p>
            <a:r>
              <a:rPr lang="en-US" sz="2800" dirty="0"/>
              <a:t>The following scripts are provided without warranty of any kind. Use at your own risk. </a:t>
            </a:r>
            <a:r>
              <a:rPr lang="en-US" sz="2800" dirty="0" smtClean="0"/>
              <a:t>Avid </a:t>
            </a:r>
            <a:r>
              <a:rPr lang="en-US" sz="2800" dirty="0"/>
              <a:t>and the author are not responsible for lost data or content, or any other loss or </a:t>
            </a:r>
            <a:r>
              <a:rPr lang="en-US" sz="2800" dirty="0" smtClean="0"/>
              <a:t>damages.</a:t>
            </a:r>
          </a:p>
          <a:p>
            <a:r>
              <a:rPr lang="en-US" sz="2800" dirty="0" smtClean="0"/>
              <a:t>Test  the scripts </a:t>
            </a:r>
            <a:r>
              <a:rPr lang="en-US" sz="2800" dirty="0"/>
              <a:t>thoroughly on a noncritical staging system before deploying them to your production system.</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24661" y="1498600"/>
            <a:ext cx="5556568" cy="3578051"/>
          </a:xfrm>
          <a:prstGeom prst="rect">
            <a:avLst/>
          </a:prstGeom>
        </p:spPr>
      </p:pic>
    </p:spTree>
    <p:extLst>
      <p:ext uri="{BB962C8B-B14F-4D97-AF65-F5344CB8AC3E}">
        <p14:creationId xmlns:p14="http://schemas.microsoft.com/office/powerpoint/2010/main" val="94607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 </a:t>
            </a:r>
            <a:r>
              <a:rPr lang="en-US" dirty="0"/>
              <a:t>for </a:t>
            </a:r>
            <a:r>
              <a:rPr lang="en-US" dirty="0" smtClean="0"/>
              <a:t>Basic Disaster Recovery</a:t>
            </a:r>
            <a:endParaRPr lang="en-US" dirty="0"/>
          </a:p>
        </p:txBody>
      </p:sp>
      <p:sp>
        <p:nvSpPr>
          <p:cNvPr id="3" name="Text Placeholder 2"/>
          <p:cNvSpPr>
            <a:spLocks noGrp="1"/>
          </p:cNvSpPr>
          <p:nvPr>
            <p:ph type="body" sz="quarter" idx="11"/>
          </p:nvPr>
        </p:nvSpPr>
        <p:spPr>
          <a:xfrm>
            <a:off x="213918" y="1400349"/>
            <a:ext cx="14105410" cy="733251"/>
          </a:xfrm>
        </p:spPr>
        <p:txBody>
          <a:bodyPr/>
          <a:lstStyle/>
          <a:p>
            <a:r>
              <a:rPr lang="en-US" dirty="0"/>
              <a:t>B</a:t>
            </a:r>
            <a:r>
              <a:rPr lang="en-US" dirty="0" smtClean="0"/>
              <a:t>asic </a:t>
            </a:r>
            <a:r>
              <a:rPr lang="en-US" dirty="0"/>
              <a:t>DR </a:t>
            </a:r>
            <a:r>
              <a:rPr lang="en-US" dirty="0" smtClean="0"/>
              <a:t>script that uses robocopy:</a:t>
            </a:r>
          </a:p>
        </p:txBody>
      </p:sp>
      <p:sp>
        <p:nvSpPr>
          <p:cNvPr id="6" name="Rectangle 5"/>
          <p:cNvSpPr/>
          <p:nvPr/>
        </p:nvSpPr>
        <p:spPr>
          <a:xfrm>
            <a:off x="609600" y="2209800"/>
            <a:ext cx="12863118" cy="1754326"/>
          </a:xfrm>
          <a:prstGeom prst="rect">
            <a:avLst/>
          </a:prstGeom>
          <a:solidFill>
            <a:srgbClr val="CCECFF"/>
          </a:solidFill>
          <a:ln w="19050">
            <a:solidFill>
              <a:schemeClr val="tx1"/>
            </a:solidFill>
          </a:ln>
        </p:spPr>
        <p:txBody>
          <a:bodyPr wrap="square">
            <a:spAutoFit/>
          </a:bodyPr>
          <a:lstStyle/>
          <a:p>
            <a:pPr marL="407987" lvl="1" indent="0">
              <a:buNone/>
            </a:pPr>
            <a:endParaRPr lang="en-US" dirty="0" smtClean="0"/>
          </a:p>
          <a:p>
            <a:pPr marL="407987" lvl="1" indent="0">
              <a:buNone/>
            </a:pPr>
            <a:r>
              <a:rPr lang="en-US" sz="2800" b="1" dirty="0" smtClean="0">
                <a:latin typeface="Courier New" pitchFamily="49" charset="0"/>
                <a:cs typeface="Courier New" pitchFamily="49" charset="0"/>
              </a:rPr>
              <a:t>@</a:t>
            </a:r>
            <a:r>
              <a:rPr lang="en-US" sz="2800" b="1" dirty="0">
                <a:latin typeface="Courier New" pitchFamily="49" charset="0"/>
                <a:cs typeface="Courier New" pitchFamily="49" charset="0"/>
              </a:rPr>
              <a:t>rem mirror the contents from the primary </a:t>
            </a:r>
            <a:r>
              <a:rPr lang="en-US" sz="2800" b="1" dirty="0" smtClean="0">
                <a:latin typeface="Courier New" pitchFamily="49" charset="0"/>
                <a:cs typeface="Courier New" pitchFamily="49" charset="0"/>
              </a:rPr>
              <a:t>to backup</a:t>
            </a:r>
            <a:endParaRPr lang="en-US" sz="2800" b="1" dirty="0">
              <a:latin typeface="Courier New" pitchFamily="49" charset="0"/>
              <a:cs typeface="Courier New" pitchFamily="49" charset="0"/>
            </a:endParaRPr>
          </a:p>
          <a:p>
            <a:pPr marL="407987" lvl="1" indent="0">
              <a:buNone/>
            </a:pPr>
            <a:r>
              <a:rPr lang="en-US" sz="2800" b="1" dirty="0">
                <a:latin typeface="Courier New" pitchFamily="49" charset="0"/>
                <a:cs typeface="Courier New" pitchFamily="49" charset="0"/>
              </a:rPr>
              <a:t>robocopy \\primary\media \\backup\media /purge /</a:t>
            </a:r>
            <a:r>
              <a:rPr lang="en-US" sz="2800" b="1" dirty="0" smtClean="0">
                <a:latin typeface="Courier New" pitchFamily="49" charset="0"/>
                <a:cs typeface="Courier New" pitchFamily="49" charset="0"/>
              </a:rPr>
              <a:t>e</a:t>
            </a:r>
          </a:p>
          <a:p>
            <a:pPr marL="407987" lvl="1" indent="0">
              <a:buNone/>
            </a:pPr>
            <a:endParaRPr lang="en-US" dirty="0"/>
          </a:p>
        </p:txBody>
      </p:sp>
      <p:sp>
        <p:nvSpPr>
          <p:cNvPr id="7" name="Rectangle 6"/>
          <p:cNvSpPr/>
          <p:nvPr/>
        </p:nvSpPr>
        <p:spPr>
          <a:xfrm>
            <a:off x="213918" y="4191000"/>
            <a:ext cx="13258800" cy="2751522"/>
          </a:xfrm>
          <a:prstGeom prst="rect">
            <a:avLst/>
          </a:prstGeom>
        </p:spPr>
        <p:txBody>
          <a:bodyPr wrap="square">
            <a:spAutoFit/>
          </a:bodyPr>
          <a:lstStyle/>
          <a:p>
            <a:pPr marL="287338" indent="-287338">
              <a:spcBef>
                <a:spcPct val="20000"/>
              </a:spcBef>
              <a:buFont typeface="Arial" panose="020B0604020202020204" pitchFamily="34" charset="0"/>
              <a:buChar char="•"/>
            </a:pPr>
            <a:r>
              <a:rPr lang="en-US" sz="3200" dirty="0" smtClean="0"/>
              <a:t>It Mirrors </a:t>
            </a:r>
            <a:r>
              <a:rPr lang="en-US" sz="3200" dirty="0"/>
              <a:t>the contents from the media folder on the primary system to the backup </a:t>
            </a:r>
            <a:r>
              <a:rPr lang="en-US" sz="3200" dirty="0" smtClean="0"/>
              <a:t>system.</a:t>
            </a:r>
            <a:endParaRPr lang="en-US" sz="3200" dirty="0" smtClean="0">
              <a:solidFill>
                <a:srgbClr val="000000"/>
              </a:solidFill>
              <a:latin typeface="+mn-lt"/>
            </a:endParaRPr>
          </a:p>
          <a:p>
            <a:pPr marL="287338" indent="-287338">
              <a:spcBef>
                <a:spcPct val="20000"/>
              </a:spcBef>
              <a:buFont typeface="Arial" panose="020B0604020202020204" pitchFamily="34" charset="0"/>
              <a:buChar char="•"/>
            </a:pPr>
            <a:r>
              <a:rPr lang="en-US" sz="3200" dirty="0" smtClean="0">
                <a:solidFill>
                  <a:srgbClr val="000000"/>
                </a:solidFill>
                <a:latin typeface="+mn-lt"/>
              </a:rPr>
              <a:t>The </a:t>
            </a:r>
            <a:r>
              <a:rPr lang="en-US" sz="3200" dirty="0">
                <a:solidFill>
                  <a:srgbClr val="000000"/>
                </a:solidFill>
                <a:latin typeface="+mn-lt"/>
              </a:rPr>
              <a:t>/purge option causes robocopy to delete files that are on the backup server but are not present on the primary server</a:t>
            </a:r>
          </a:p>
          <a:p>
            <a:pPr marL="287338" indent="-287338">
              <a:spcBef>
                <a:spcPct val="20000"/>
              </a:spcBef>
              <a:buFont typeface="Arial" panose="020B0604020202020204" pitchFamily="34" charset="0"/>
              <a:buChar char="•"/>
            </a:pPr>
            <a:r>
              <a:rPr lang="en-US" sz="3200" dirty="0">
                <a:solidFill>
                  <a:srgbClr val="000000"/>
                </a:solidFill>
                <a:latin typeface="+mn-lt"/>
              </a:rPr>
              <a:t>The /e option is to handle all files in nested </a:t>
            </a:r>
            <a:r>
              <a:rPr lang="en-US" sz="3200" dirty="0" smtClean="0">
                <a:solidFill>
                  <a:srgbClr val="000000"/>
                </a:solidFill>
                <a:latin typeface="+mn-lt"/>
              </a:rPr>
              <a:t>subfolders.</a:t>
            </a:r>
            <a:endParaRPr lang="en-US" sz="3200" dirty="0">
              <a:solidFill>
                <a:srgbClr val="000000"/>
              </a:solidFill>
              <a:latin typeface="+mn-lt"/>
            </a:endParaRPr>
          </a:p>
        </p:txBody>
      </p:sp>
    </p:spTree>
    <p:extLst>
      <p:ext uri="{BB962C8B-B14F-4D97-AF65-F5344CB8AC3E}">
        <p14:creationId xmlns:p14="http://schemas.microsoft.com/office/powerpoint/2010/main" val="42684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Scripts for Deferred Deletes</a:t>
            </a:r>
          </a:p>
        </p:txBody>
      </p:sp>
      <p:sp>
        <p:nvSpPr>
          <p:cNvPr id="3" name="Text Placeholder 2"/>
          <p:cNvSpPr>
            <a:spLocks noGrp="1"/>
          </p:cNvSpPr>
          <p:nvPr>
            <p:ph type="body" sz="quarter" idx="11"/>
          </p:nvPr>
        </p:nvSpPr>
        <p:spPr>
          <a:xfrm>
            <a:off x="213918" y="1400349"/>
            <a:ext cx="14105410" cy="809451"/>
          </a:xfrm>
        </p:spPr>
        <p:txBody>
          <a:bodyPr/>
          <a:lstStyle/>
          <a:p>
            <a:r>
              <a:rPr lang="en-US" dirty="0" smtClean="0"/>
              <a:t>Robocopy without the /purge option will not delete files. Run this daily:</a:t>
            </a:r>
          </a:p>
        </p:txBody>
      </p:sp>
      <p:sp>
        <p:nvSpPr>
          <p:cNvPr id="6" name="Rectangle 5"/>
          <p:cNvSpPr/>
          <p:nvPr/>
        </p:nvSpPr>
        <p:spPr>
          <a:xfrm>
            <a:off x="609600" y="2247037"/>
            <a:ext cx="12877800" cy="1754326"/>
          </a:xfrm>
          <a:prstGeom prst="rect">
            <a:avLst/>
          </a:prstGeom>
          <a:solidFill>
            <a:srgbClr val="CCECFF"/>
          </a:solidFill>
          <a:ln w="19050">
            <a:solidFill>
              <a:schemeClr val="tx1"/>
            </a:solidFill>
          </a:ln>
        </p:spPr>
        <p:txBody>
          <a:bodyPr wrap="square">
            <a:spAutoFit/>
          </a:bodyPr>
          <a:lstStyle/>
          <a:p>
            <a:pPr marL="407987" lvl="1" indent="0">
              <a:buNone/>
            </a:pPr>
            <a:endParaRPr lang="en-US" dirty="0" smtClean="0"/>
          </a:p>
          <a:p>
            <a:pPr marL="407987" lvl="1" indent="0">
              <a:buNone/>
            </a:pPr>
            <a:r>
              <a:rPr lang="en-US" sz="2800" b="1" dirty="0">
                <a:latin typeface="Courier New" pitchFamily="49" charset="0"/>
                <a:cs typeface="Courier New" pitchFamily="49" charset="0"/>
              </a:rPr>
              <a:t>@rem Copy the contents from </a:t>
            </a:r>
            <a:r>
              <a:rPr lang="en-US" sz="2800" b="1" dirty="0" smtClean="0">
                <a:latin typeface="Courier New" pitchFamily="49" charset="0"/>
                <a:cs typeface="Courier New" pitchFamily="49" charset="0"/>
              </a:rPr>
              <a:t>primary to backup</a:t>
            </a:r>
            <a:endParaRPr lang="en-US" sz="2800" b="1" dirty="0">
              <a:latin typeface="Courier New" pitchFamily="49" charset="0"/>
              <a:cs typeface="Courier New" pitchFamily="49" charset="0"/>
            </a:endParaRPr>
          </a:p>
          <a:p>
            <a:pPr marL="407987" lvl="1" indent="0">
              <a:buNone/>
            </a:pPr>
            <a:r>
              <a:rPr lang="en-US" sz="2800" b="1" dirty="0">
                <a:latin typeface="Courier New" pitchFamily="49" charset="0"/>
                <a:cs typeface="Courier New" pitchFamily="49" charset="0"/>
              </a:rPr>
              <a:t>robocopy \\primary\media \\backup\media /e</a:t>
            </a:r>
          </a:p>
          <a:p>
            <a:pPr marL="407987" lvl="1" indent="0">
              <a:buNone/>
            </a:pPr>
            <a:endParaRPr lang="en-US" dirty="0"/>
          </a:p>
        </p:txBody>
      </p:sp>
      <p:sp>
        <p:nvSpPr>
          <p:cNvPr id="9" name="Rectangle 8"/>
          <p:cNvSpPr/>
          <p:nvPr/>
        </p:nvSpPr>
        <p:spPr>
          <a:xfrm>
            <a:off x="609600" y="5181600"/>
            <a:ext cx="12877800" cy="2185214"/>
          </a:xfrm>
          <a:prstGeom prst="rect">
            <a:avLst/>
          </a:prstGeom>
          <a:solidFill>
            <a:srgbClr val="CCECFF"/>
          </a:solidFill>
          <a:ln w="19050">
            <a:solidFill>
              <a:schemeClr val="tx1"/>
            </a:solidFill>
          </a:ln>
        </p:spPr>
        <p:txBody>
          <a:bodyPr wrap="square">
            <a:spAutoFit/>
          </a:bodyPr>
          <a:lstStyle/>
          <a:p>
            <a:pPr marL="407987" lvl="1" indent="0">
              <a:buNone/>
            </a:pPr>
            <a:endParaRPr lang="en-US" dirty="0" smtClean="0"/>
          </a:p>
          <a:p>
            <a:pPr marL="407987" lvl="1" indent="0">
              <a:buNone/>
            </a:pPr>
            <a:r>
              <a:rPr lang="en-US" sz="2800" b="1" dirty="0">
                <a:latin typeface="Courier New" pitchFamily="49" charset="0"/>
                <a:cs typeface="Courier New" pitchFamily="49" charset="0"/>
              </a:rPr>
              <a:t>@rem Delete the contents on the backup server</a:t>
            </a:r>
          </a:p>
          <a:p>
            <a:pPr marL="407987" lvl="1" indent="0">
              <a:buNone/>
            </a:pPr>
            <a:r>
              <a:rPr lang="en-US" sz="2800" b="1" dirty="0">
                <a:latin typeface="Courier New" pitchFamily="49" charset="0"/>
                <a:cs typeface="Courier New" pitchFamily="49" charset="0"/>
              </a:rPr>
              <a:t>@rem that do not exist on the primary server</a:t>
            </a:r>
          </a:p>
          <a:p>
            <a:pPr marL="407987" lvl="1" indent="0">
              <a:buNone/>
            </a:pPr>
            <a:r>
              <a:rPr lang="en-US" sz="2800" b="1" dirty="0">
                <a:latin typeface="Courier New" pitchFamily="49" charset="0"/>
                <a:cs typeface="Courier New" pitchFamily="49" charset="0"/>
              </a:rPr>
              <a:t>robocopy \\primary\media \\backup\media </a:t>
            </a:r>
            <a:r>
              <a:rPr lang="en-US" sz="2800" b="1" dirty="0" smtClean="0">
                <a:latin typeface="Courier New" pitchFamily="49" charset="0"/>
                <a:cs typeface="Courier New" pitchFamily="49" charset="0"/>
              </a:rPr>
              <a:t>/</a:t>
            </a:r>
            <a:r>
              <a:rPr lang="en-US" sz="2800" b="1" dirty="0">
                <a:latin typeface="Courier New" pitchFamily="49" charset="0"/>
                <a:cs typeface="Courier New" pitchFamily="49" charset="0"/>
              </a:rPr>
              <a:t>e /purge /nocopy </a:t>
            </a:r>
          </a:p>
          <a:p>
            <a:pPr marL="407987" lvl="1" indent="0">
              <a:buNone/>
            </a:pPr>
            <a:endParaRPr lang="en-US" dirty="0"/>
          </a:p>
        </p:txBody>
      </p:sp>
      <p:sp>
        <p:nvSpPr>
          <p:cNvPr id="11" name="Text Placeholder 2"/>
          <p:cNvSpPr txBox="1">
            <a:spLocks/>
          </p:cNvSpPr>
          <p:nvPr/>
        </p:nvSpPr>
        <p:spPr>
          <a:xfrm>
            <a:off x="213917" y="4384849"/>
            <a:ext cx="14105410" cy="809451"/>
          </a:xfrm>
          <a:prstGeom prst="rect">
            <a:avLst/>
          </a:prstGeom>
        </p:spPr>
        <p:txBody>
          <a:bodyPr vert="horz"/>
          <a:lstStyle>
            <a:lvl1pPr marL="287338" indent="-287338" algn="l" defTabSz="1304925" rtl="0" eaLnBrk="1" fontAlgn="base" hangingPunct="1">
              <a:spcBef>
                <a:spcPct val="20000"/>
              </a:spcBef>
              <a:spcAft>
                <a:spcPct val="0"/>
              </a:spcAft>
              <a:buFont typeface="Arial" panose="020B0604020202020204" pitchFamily="34" charset="0"/>
              <a:buChar char="•"/>
              <a:defRPr sz="3200" kern="1200">
                <a:solidFill>
                  <a:srgbClr val="000000"/>
                </a:solidFill>
                <a:latin typeface="+mn-lt"/>
                <a:ea typeface="+mn-ea"/>
                <a:cs typeface="+mn-cs"/>
              </a:defRPr>
            </a:lvl1pPr>
            <a:lvl2pPr marL="695325" indent="-342900" algn="l" defTabSz="1304925" rtl="0" eaLnBrk="1" fontAlgn="base" hangingPunct="1">
              <a:spcBef>
                <a:spcPct val="20000"/>
              </a:spcBef>
              <a:spcAft>
                <a:spcPct val="0"/>
              </a:spcAft>
              <a:buFont typeface="Arial"/>
              <a:buChar char="•"/>
              <a:defRPr sz="2800" kern="1200">
                <a:solidFill>
                  <a:srgbClr val="000000"/>
                </a:solidFill>
                <a:latin typeface="+mn-lt"/>
                <a:ea typeface="+mn-ea"/>
                <a:cs typeface="+mn-cs"/>
              </a:defRPr>
            </a:lvl2pPr>
            <a:lvl3pPr marL="971550" indent="-342901" algn="l" defTabSz="1304925" rtl="0" eaLnBrk="1" fontAlgn="base" hangingPunct="1">
              <a:spcBef>
                <a:spcPct val="20000"/>
              </a:spcBef>
              <a:spcAft>
                <a:spcPct val="0"/>
              </a:spcAft>
              <a:buFont typeface="Lucida Grande"/>
              <a:buChar char="‑"/>
              <a:defRPr sz="2400" kern="1200">
                <a:solidFill>
                  <a:srgbClr val="000000"/>
                </a:solidFill>
                <a:latin typeface="+mn-lt"/>
                <a:ea typeface="+mn-ea"/>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4pPr>
            <a:lvl5pPr marL="2938462" indent="-325438" algn="l" defTabSz="1304925" rtl="0" eaLnBrk="1" fontAlgn="base" hangingPunct="1">
              <a:spcBef>
                <a:spcPct val="20000"/>
              </a:spcBef>
              <a:spcAft>
                <a:spcPct val="0"/>
              </a:spcAft>
              <a:buFont typeface="Arial" charset="0"/>
              <a:buChar char="»"/>
              <a:defRPr sz="2900" kern="1200">
                <a:solidFill>
                  <a:schemeClr val="tx1"/>
                </a:solidFill>
                <a:latin typeface="+mn-lt"/>
                <a:ea typeface="+mn-ea"/>
                <a:cs typeface="+mn-cs"/>
              </a:defRPr>
            </a:lvl5pPr>
            <a:lvl6pPr marL="3591746"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90"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37"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882" indent="-326522" algn="l" defTabSz="130609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r>
              <a:rPr lang="en-US" dirty="0" smtClean="0"/>
              <a:t>With /purge /nocopy, this script will only do deletes. Run this weekly:</a:t>
            </a:r>
          </a:p>
        </p:txBody>
      </p:sp>
    </p:spTree>
    <p:extLst>
      <p:ext uri="{BB962C8B-B14F-4D97-AF65-F5344CB8AC3E}">
        <p14:creationId xmlns:p14="http://schemas.microsoft.com/office/powerpoint/2010/main" val="2168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 for Threshold Triggering</a:t>
            </a:r>
          </a:p>
        </p:txBody>
      </p:sp>
      <p:sp>
        <p:nvSpPr>
          <p:cNvPr id="11" name="Rectangle 10"/>
          <p:cNvSpPr/>
          <p:nvPr/>
        </p:nvSpPr>
        <p:spPr>
          <a:xfrm>
            <a:off x="6472989" y="1289983"/>
            <a:ext cx="8081211" cy="6863417"/>
          </a:xfrm>
          <a:prstGeom prst="rect">
            <a:avLst/>
          </a:prstGeom>
          <a:solidFill>
            <a:srgbClr val="CCECFF"/>
          </a:solidFill>
          <a:ln w="19050">
            <a:solidFill>
              <a:schemeClr val="tx1"/>
            </a:solidFill>
          </a:ln>
        </p:spPr>
        <p:txBody>
          <a:bodyPr wrap="square">
            <a:spAutoFit/>
          </a:bodyPr>
          <a:lstStyle/>
          <a:p>
            <a:endParaRPr lang="en-US" sz="1100" b="1" dirty="0" smtClean="0">
              <a:latin typeface="Courier New" pitchFamily="49" charset="0"/>
              <a:cs typeface="Courier New" pitchFamily="49" charset="0"/>
            </a:endParaRPr>
          </a:p>
          <a:p>
            <a:r>
              <a:rPr lang="en-US" sz="1100" b="1" dirty="0" smtClean="0">
                <a:latin typeface="Courier New" pitchFamily="49" charset="0"/>
                <a:cs typeface="Courier New" pitchFamily="49" charset="0"/>
              </a:rPr>
              <a:t>#</a:t>
            </a:r>
            <a:r>
              <a:rPr lang="en-US" sz="1100" b="1" dirty="0">
                <a:latin typeface="Courier New" pitchFamily="49" charset="0"/>
                <a:cs typeface="Courier New" pitchFamily="49" charset="0"/>
              </a:rPr>
              <a:t>define the paths for primary and backup </a:t>
            </a:r>
          </a:p>
          <a:p>
            <a:r>
              <a:rPr lang="en-US" sz="1100" b="1" dirty="0">
                <a:latin typeface="Courier New" pitchFamily="49" charset="0"/>
                <a:cs typeface="Courier New" pitchFamily="49" charset="0"/>
              </a:rPr>
              <a:t>$primary = "\\primary\media"</a:t>
            </a:r>
          </a:p>
          <a:p>
            <a:r>
              <a:rPr lang="en-US" sz="1100" b="1" dirty="0">
                <a:latin typeface="Courier New" pitchFamily="49" charset="0"/>
                <a:cs typeface="Courier New" pitchFamily="49" charset="0"/>
              </a:rPr>
              <a:t>$backup = "\\backup\media"</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#set the thresholds</a:t>
            </a:r>
          </a:p>
          <a:p>
            <a:r>
              <a:rPr lang="en-US" sz="1100" b="1" dirty="0">
                <a:latin typeface="Courier New" pitchFamily="49" charset="0"/>
                <a:cs typeface="Courier New" pitchFamily="49" charset="0"/>
              </a:rPr>
              <a:t>$copyThresholdPct = 30.0</a:t>
            </a:r>
          </a:p>
          <a:p>
            <a:r>
              <a:rPr lang="en-US" sz="1100" b="1" dirty="0">
                <a:latin typeface="Courier New" pitchFamily="49" charset="0"/>
                <a:cs typeface="Courier New" pitchFamily="49" charset="0"/>
              </a:rPr>
              <a:t>$deleteThresholdPct = 15.0</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#run the preflight with robocopy and log the output</a:t>
            </a:r>
          </a:p>
          <a:p>
            <a:r>
              <a:rPr lang="en-US" sz="1100" b="1" dirty="0">
                <a:latin typeface="Courier New" pitchFamily="49" charset="0"/>
                <a:cs typeface="Courier New" pitchFamily="49" charset="0"/>
              </a:rPr>
              <a:t>robocopy $primary $backup /l /e /purge /njh </a:t>
            </a:r>
            <a:r>
              <a:rPr lang="en-US" sz="1100" b="1" dirty="0" smtClean="0">
                <a:latin typeface="Courier New" pitchFamily="49" charset="0"/>
                <a:cs typeface="Courier New" pitchFamily="49" charset="0"/>
              </a:rPr>
              <a:t>/</a:t>
            </a:r>
            <a:r>
              <a:rPr lang="en-US" sz="1100" b="1" dirty="0">
                <a:latin typeface="Courier New" pitchFamily="49" charset="0"/>
                <a:cs typeface="Courier New" pitchFamily="49" charset="0"/>
              </a:rPr>
              <a:t>log:log.txt</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#read log.txt to get the file count stats</a:t>
            </a:r>
          </a:p>
          <a:p>
            <a:r>
              <a:rPr lang="en-US" sz="1100" b="1" dirty="0">
                <a:latin typeface="Courier New" pitchFamily="49" charset="0"/>
                <a:cs typeface="Courier New" pitchFamily="49" charset="0"/>
              </a:rPr>
              <a:t>$fileCounts = Get-Content log.txt </a:t>
            </a:r>
            <a:r>
              <a:rPr lang="en-US" sz="1100" b="1" dirty="0" smtClean="0">
                <a:latin typeface="Courier New" pitchFamily="49" charset="0"/>
                <a:cs typeface="Courier New" pitchFamily="49" charset="0"/>
              </a:rPr>
              <a:t>| </a:t>
            </a:r>
            <a:r>
              <a:rPr lang="en-US" sz="1100" b="1" dirty="0">
                <a:latin typeface="Courier New" pitchFamily="49" charset="0"/>
                <a:cs typeface="Courier New" pitchFamily="49" charset="0"/>
              </a:rPr>
              <a:t>Select-String -pattern "Files :"</a:t>
            </a:r>
          </a:p>
          <a:p>
            <a:r>
              <a:rPr lang="en-US" sz="1100" b="1" dirty="0">
                <a:latin typeface="Courier New" pitchFamily="49" charset="0"/>
                <a:cs typeface="Courier New" pitchFamily="49" charset="0"/>
              </a:rPr>
              <a:t>$counts = $fileCounts.Line.Split(" ", </a:t>
            </a:r>
            <a:r>
              <a:rPr lang="en-US" sz="1100" b="1" dirty="0" smtClean="0">
                <a:latin typeface="Courier New" pitchFamily="49" charset="0"/>
                <a:cs typeface="Courier New" pitchFamily="49" charset="0"/>
              </a:rPr>
              <a:t>[</a:t>
            </a:r>
            <a:r>
              <a:rPr lang="en-US" sz="1100" b="1" dirty="0">
                <a:latin typeface="Courier New" pitchFamily="49" charset="0"/>
                <a:cs typeface="Courier New" pitchFamily="49" charset="0"/>
              </a:rPr>
              <a:t>System.StringSplitOptions]::RemoveEmptyEntries)</a:t>
            </a:r>
          </a:p>
          <a:p>
            <a:r>
              <a:rPr lang="en-US" sz="1100" b="1" dirty="0">
                <a:latin typeface="Courier New" pitchFamily="49" charset="0"/>
                <a:cs typeface="Courier New" pitchFamily="49" charset="0"/>
              </a:rPr>
              <a:t>$total=$counts[2]</a:t>
            </a:r>
          </a:p>
          <a:p>
            <a:r>
              <a:rPr lang="en-US" sz="1100" b="1" dirty="0">
                <a:latin typeface="Courier New" pitchFamily="49" charset="0"/>
                <a:cs typeface="Courier New" pitchFamily="49" charset="0"/>
              </a:rPr>
              <a:t>$numCopy=$counts[3]</a:t>
            </a:r>
          </a:p>
          <a:p>
            <a:r>
              <a:rPr lang="en-US" sz="1100" b="1" dirty="0">
                <a:latin typeface="Courier New" pitchFamily="49" charset="0"/>
                <a:cs typeface="Courier New" pitchFamily="49" charset="0"/>
              </a:rPr>
              <a:t>$numDelete=$counts[7]</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#if we have some files to copy or delete</a:t>
            </a:r>
          </a:p>
          <a:p>
            <a:r>
              <a:rPr lang="en-US" sz="1100" b="1" dirty="0">
                <a:latin typeface="Courier New" pitchFamily="49" charset="0"/>
                <a:cs typeface="Courier New" pitchFamily="49" charset="0"/>
              </a:rPr>
              <a:t>if ($total -gt 0 -and ($numCopy -gt 0 -</a:t>
            </a:r>
            <a:r>
              <a:rPr lang="en-US" sz="1100" b="1" dirty="0" smtClean="0">
                <a:latin typeface="Courier New" pitchFamily="49" charset="0"/>
                <a:cs typeface="Courier New" pitchFamily="49" charset="0"/>
              </a:rPr>
              <a:t>or </a:t>
            </a:r>
            <a:r>
              <a:rPr lang="en-US" sz="1100" b="1" dirty="0">
                <a:latin typeface="Courier New" pitchFamily="49" charset="0"/>
                <a:cs typeface="Courier New" pitchFamily="49" charset="0"/>
              </a:rPr>
              <a:t>$numDelete -gt 0))</a:t>
            </a:r>
          </a:p>
          <a:p>
            <a:r>
              <a:rPr lang="en-US" sz="1100" b="1" dirty="0">
                <a:latin typeface="Courier New" pitchFamily="49" charset="0"/>
                <a:cs typeface="Courier New" pitchFamily="49" charset="0"/>
              </a:rPr>
              <a:t>{</a:t>
            </a:r>
          </a:p>
          <a:p>
            <a:r>
              <a:rPr lang="en-US" sz="1100" b="1" dirty="0">
                <a:latin typeface="Courier New" pitchFamily="49" charset="0"/>
                <a:cs typeface="Courier New" pitchFamily="49" charset="0"/>
              </a:rPr>
              <a:t>    #calculate the percentages</a:t>
            </a:r>
          </a:p>
          <a:p>
            <a:r>
              <a:rPr lang="en-US" sz="1100" b="1" dirty="0">
                <a:latin typeface="Courier New" pitchFamily="49" charset="0"/>
                <a:cs typeface="Courier New" pitchFamily="49" charset="0"/>
              </a:rPr>
              <a:t>    $PctnumCopy = 100 * $numCopy / $total</a:t>
            </a:r>
          </a:p>
          <a:p>
            <a:r>
              <a:rPr lang="en-US" sz="1100" b="1" dirty="0">
                <a:latin typeface="Courier New" pitchFamily="49" charset="0"/>
                <a:cs typeface="Courier New" pitchFamily="49" charset="0"/>
              </a:rPr>
              <a:t>    $PctnumDelete = 100 * $numDelete / $total</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    #if either threshold is exceeded, send an email</a:t>
            </a:r>
          </a:p>
          <a:p>
            <a:r>
              <a:rPr lang="en-US" sz="1100" b="1" dirty="0">
                <a:latin typeface="Courier New" pitchFamily="49" charset="0"/>
                <a:cs typeface="Courier New" pitchFamily="49" charset="0"/>
              </a:rPr>
              <a:t>    if ($PctnumCopy -gt $copyThresholdPct -</a:t>
            </a:r>
            <a:r>
              <a:rPr lang="en-US" sz="1100" b="1" dirty="0" smtClean="0">
                <a:latin typeface="Courier New" pitchFamily="49" charset="0"/>
                <a:cs typeface="Courier New" pitchFamily="49" charset="0"/>
              </a:rPr>
              <a:t>or </a:t>
            </a:r>
            <a:r>
              <a:rPr lang="en-US" sz="1100" b="1" dirty="0">
                <a:latin typeface="Courier New" pitchFamily="49" charset="0"/>
                <a:cs typeface="Courier New" pitchFamily="49" charset="0"/>
              </a:rPr>
              <a:t>$PctnumDelete -gt $deleteThresholdPct)</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        $body = "</a:t>
            </a:r>
            <a:r>
              <a:rPr lang="en-US" sz="1100" b="1" dirty="0" smtClean="0">
                <a:latin typeface="Courier New" pitchFamily="49" charset="0"/>
                <a:cs typeface="Courier New" pitchFamily="49" charset="0"/>
              </a:rPr>
              <a:t>Total: </a:t>
            </a:r>
            <a:r>
              <a:rPr lang="en-US" sz="1100" b="1" dirty="0">
                <a:latin typeface="Courier New" pitchFamily="49" charset="0"/>
                <a:cs typeface="Courier New" pitchFamily="49" charset="0"/>
              </a:rPr>
              <a:t>{0}, to </a:t>
            </a:r>
            <a:r>
              <a:rPr lang="en-US" sz="1100" b="1" dirty="0" smtClean="0">
                <a:latin typeface="Courier New" pitchFamily="49" charset="0"/>
                <a:cs typeface="Courier New" pitchFamily="49" charset="0"/>
              </a:rPr>
              <a:t>copy: {</a:t>
            </a:r>
            <a:r>
              <a:rPr lang="en-US" sz="1100" b="1" dirty="0">
                <a:latin typeface="Courier New" pitchFamily="49" charset="0"/>
                <a:cs typeface="Courier New" pitchFamily="49" charset="0"/>
              </a:rPr>
              <a:t>1}, to </a:t>
            </a:r>
            <a:r>
              <a:rPr lang="en-US" sz="1100" b="1" dirty="0" smtClean="0">
                <a:latin typeface="Courier New" pitchFamily="49" charset="0"/>
                <a:cs typeface="Courier New" pitchFamily="49" charset="0"/>
              </a:rPr>
              <a:t>delete: </a:t>
            </a:r>
            <a:r>
              <a:rPr lang="en-US" sz="1100" b="1" dirty="0">
                <a:latin typeface="Courier New" pitchFamily="49" charset="0"/>
                <a:cs typeface="Courier New" pitchFamily="49" charset="0"/>
              </a:rPr>
              <a:t>{2}" </a:t>
            </a:r>
            <a:r>
              <a:rPr lang="en-US" sz="1100" b="1" dirty="0" smtClean="0">
                <a:latin typeface="Courier New" pitchFamily="49" charset="0"/>
                <a:cs typeface="Courier New" pitchFamily="49" charset="0"/>
              </a:rPr>
              <a:t>-</a:t>
            </a:r>
            <a:r>
              <a:rPr lang="en-US" sz="1100" b="1" dirty="0">
                <a:latin typeface="Courier New" pitchFamily="49" charset="0"/>
                <a:cs typeface="Courier New" pitchFamily="49" charset="0"/>
              </a:rPr>
              <a:t>f $total, $numCopy, $numDelete</a:t>
            </a:r>
          </a:p>
          <a:p>
            <a:r>
              <a:rPr lang="en-US" sz="1100" b="1" dirty="0">
                <a:latin typeface="Courier New" pitchFamily="49" charset="0"/>
                <a:cs typeface="Courier New" pitchFamily="49" charset="0"/>
              </a:rPr>
              <a:t>        </a:t>
            </a:r>
            <a:r>
              <a:rPr lang="en-US" sz="1100" b="1" dirty="0" smtClean="0">
                <a:latin typeface="Courier New" pitchFamily="49" charset="0"/>
                <a:cs typeface="Courier New" pitchFamily="49" charset="0"/>
              </a:rPr>
              <a:t>Send-MailMessage </a:t>
            </a:r>
            <a:r>
              <a:rPr lang="en-US" sz="1100" b="1" dirty="0">
                <a:latin typeface="Courier New" pitchFamily="49" charset="0"/>
                <a:cs typeface="Courier New" pitchFamily="49" charset="0"/>
              </a:rPr>
              <a:t>-From "&lt;script@foo.com&gt;" </a:t>
            </a:r>
            <a:r>
              <a:rPr lang="en-US" sz="1100" b="1" dirty="0" smtClean="0">
                <a:latin typeface="Courier New" pitchFamily="49" charset="0"/>
                <a:cs typeface="Courier New" pitchFamily="49" charset="0"/>
              </a:rPr>
              <a:t> </a:t>
            </a:r>
            <a:r>
              <a:rPr lang="en-US" sz="1100" b="1" dirty="0">
                <a:latin typeface="Courier New" pitchFamily="49" charset="0"/>
                <a:cs typeface="Courier New" pitchFamily="49" charset="0"/>
              </a:rPr>
              <a:t>-To "&lt;sysadmin@foo.com&gt;" </a:t>
            </a:r>
            <a:r>
              <a:rPr lang="en-US" sz="1100" b="1" dirty="0" smtClean="0">
                <a:latin typeface="Courier New" pitchFamily="49" charset="0"/>
                <a:cs typeface="Courier New" pitchFamily="49" charset="0"/>
              </a:rPr>
              <a:t> </a:t>
            </a:r>
            <a:r>
              <a:rPr lang="en-US" sz="1100" b="1" dirty="0">
                <a:latin typeface="Courier New" pitchFamily="49" charset="0"/>
                <a:cs typeface="Courier New" pitchFamily="49" charset="0"/>
              </a:rPr>
              <a:t>-Subject ` </a:t>
            </a:r>
            <a:endParaRPr lang="en-US" sz="1100" b="1" dirty="0" smtClean="0">
              <a:latin typeface="Courier New" pitchFamily="49" charset="0"/>
              <a:cs typeface="Courier New" pitchFamily="49" charset="0"/>
            </a:endParaRPr>
          </a:p>
          <a:p>
            <a:r>
              <a:rPr lang="en-US" sz="1100" b="1" dirty="0">
                <a:latin typeface="Courier New" pitchFamily="49" charset="0"/>
                <a:cs typeface="Courier New" pitchFamily="49" charset="0"/>
              </a:rPr>
              <a:t> </a:t>
            </a:r>
            <a:r>
              <a:rPr lang="en-US" sz="1100" b="1" dirty="0" smtClean="0">
                <a:latin typeface="Courier New" pitchFamily="49" charset="0"/>
                <a:cs typeface="Courier New" pitchFamily="49" charset="0"/>
              </a:rPr>
              <a:t>         "</a:t>
            </a:r>
            <a:r>
              <a:rPr lang="en-US" sz="1100" b="1" dirty="0">
                <a:latin typeface="Courier New" pitchFamily="49" charset="0"/>
                <a:cs typeface="Courier New" pitchFamily="49" charset="0"/>
              </a:rPr>
              <a:t>Warning - Copy Script Failed" </a:t>
            </a:r>
            <a:r>
              <a:rPr lang="en-US" sz="1100" b="1" dirty="0" smtClean="0">
                <a:latin typeface="Courier New" pitchFamily="49" charset="0"/>
                <a:cs typeface="Courier New" pitchFamily="49" charset="0"/>
              </a:rPr>
              <a:t>-</a:t>
            </a:r>
            <a:r>
              <a:rPr lang="en-US" sz="1100" b="1" dirty="0">
                <a:latin typeface="Courier New" pitchFamily="49" charset="0"/>
                <a:cs typeface="Courier New" pitchFamily="49" charset="0"/>
              </a:rPr>
              <a:t>Body $body </a:t>
            </a:r>
            <a:r>
              <a:rPr lang="en-US" sz="1100" b="1" dirty="0" smtClean="0">
                <a:latin typeface="Courier New" pitchFamily="49" charset="0"/>
                <a:cs typeface="Courier New" pitchFamily="49" charset="0"/>
              </a:rPr>
              <a:t>-</a:t>
            </a:r>
            <a:r>
              <a:rPr lang="en-US" sz="1100" b="1" dirty="0">
                <a:latin typeface="Courier New" pitchFamily="49" charset="0"/>
                <a:cs typeface="Courier New" pitchFamily="49" charset="0"/>
              </a:rPr>
              <a:t>SmtpServer "smtp.foo.com"</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    else</a:t>
            </a:r>
          </a:p>
          <a:p>
            <a:r>
              <a:rPr lang="en-US" sz="1100" b="1" dirty="0">
                <a:latin typeface="Courier New" pitchFamily="49" charset="0"/>
                <a:cs typeface="Courier New" pitchFamily="49" charset="0"/>
              </a:rPr>
              <a:t>    {</a:t>
            </a:r>
          </a:p>
          <a:p>
            <a:r>
              <a:rPr lang="en-US" sz="1100" b="1" dirty="0">
                <a:latin typeface="Courier New" pitchFamily="49" charset="0"/>
                <a:cs typeface="Courier New" pitchFamily="49" charset="0"/>
              </a:rPr>
              <a:t>        #run the robocopy to copy/delete the files</a:t>
            </a:r>
          </a:p>
          <a:p>
            <a:r>
              <a:rPr lang="en-US" sz="1100" b="1" dirty="0">
                <a:latin typeface="Courier New" pitchFamily="49" charset="0"/>
                <a:cs typeface="Courier New" pitchFamily="49" charset="0"/>
              </a:rPr>
              <a:t>        robocopy $primary $backup /e /purge</a:t>
            </a:r>
          </a:p>
          <a:p>
            <a:r>
              <a:rPr lang="en-US" sz="1100" b="1" dirty="0">
                <a:latin typeface="Courier New" pitchFamily="49" charset="0"/>
                <a:cs typeface="Courier New" pitchFamily="49" charset="0"/>
              </a:rPr>
              <a:t>    }</a:t>
            </a:r>
          </a:p>
          <a:p>
            <a:r>
              <a:rPr lang="en-US" sz="1100" b="1" dirty="0" smtClean="0">
                <a:latin typeface="Courier New" pitchFamily="49" charset="0"/>
                <a:cs typeface="Courier New" pitchFamily="49" charset="0"/>
              </a:rPr>
              <a:t>}</a:t>
            </a:r>
          </a:p>
        </p:txBody>
      </p:sp>
      <p:sp>
        <p:nvSpPr>
          <p:cNvPr id="12" name="Text Placeholder 2"/>
          <p:cNvSpPr>
            <a:spLocks noGrp="1"/>
          </p:cNvSpPr>
          <p:nvPr>
            <p:ph type="body" sz="quarter" idx="11"/>
          </p:nvPr>
        </p:nvSpPr>
        <p:spPr>
          <a:xfrm>
            <a:off x="213918" y="1295400"/>
            <a:ext cx="5958282" cy="6705600"/>
          </a:xfrm>
        </p:spPr>
        <p:txBody>
          <a:bodyPr/>
          <a:lstStyle/>
          <a:p>
            <a:r>
              <a:rPr lang="en-US" sz="2800" dirty="0" smtClean="0"/>
              <a:t>Written </a:t>
            </a:r>
            <a:r>
              <a:rPr lang="en-US" sz="2800" dirty="0"/>
              <a:t>in </a:t>
            </a:r>
            <a:r>
              <a:rPr lang="en-US" sz="2800" dirty="0" smtClean="0"/>
              <a:t>Windows PowerShell</a:t>
            </a:r>
          </a:p>
          <a:p>
            <a:r>
              <a:rPr lang="en-US" sz="2800" dirty="0" smtClean="0"/>
              <a:t>Defines percentage thresholds:</a:t>
            </a:r>
          </a:p>
          <a:p>
            <a:pPr lvl="1"/>
            <a:r>
              <a:rPr lang="en-US" sz="2400" dirty="0"/>
              <a:t>F</a:t>
            </a:r>
            <a:r>
              <a:rPr lang="en-US" sz="2400" dirty="0" smtClean="0"/>
              <a:t>iles </a:t>
            </a:r>
            <a:r>
              <a:rPr lang="en-US" sz="2400" dirty="0"/>
              <a:t>to be copied </a:t>
            </a:r>
            <a:endParaRPr lang="en-US" sz="2400" dirty="0" smtClean="0"/>
          </a:p>
          <a:p>
            <a:pPr lvl="1"/>
            <a:r>
              <a:rPr lang="en-US" sz="2400" dirty="0"/>
              <a:t>F</a:t>
            </a:r>
            <a:r>
              <a:rPr lang="en-US" sz="2400" dirty="0" smtClean="0"/>
              <a:t>iles </a:t>
            </a:r>
            <a:r>
              <a:rPr lang="en-US" sz="2400" dirty="0"/>
              <a:t>to be </a:t>
            </a:r>
            <a:r>
              <a:rPr lang="en-US" sz="2400" dirty="0" smtClean="0"/>
              <a:t>deleted</a:t>
            </a:r>
            <a:endParaRPr lang="en-US" sz="2400" dirty="0"/>
          </a:p>
          <a:p>
            <a:r>
              <a:rPr lang="en-US" sz="2800" dirty="0" smtClean="0"/>
              <a:t>The </a:t>
            </a:r>
            <a:r>
              <a:rPr lang="en-US" sz="2800" dirty="0"/>
              <a:t>script runs robocopy in a “preflight mode” </a:t>
            </a:r>
            <a:r>
              <a:rPr lang="en-US" sz="2800" dirty="0" smtClean="0"/>
              <a:t>first.</a:t>
            </a:r>
          </a:p>
          <a:p>
            <a:r>
              <a:rPr lang="en-US" sz="2800" dirty="0" smtClean="0"/>
              <a:t>If </a:t>
            </a:r>
            <a:r>
              <a:rPr lang="en-US" sz="2800" dirty="0"/>
              <a:t>the number of files </a:t>
            </a:r>
            <a:r>
              <a:rPr lang="en-US" sz="2800" dirty="0" smtClean="0"/>
              <a:t>is under </a:t>
            </a:r>
            <a:r>
              <a:rPr lang="en-US" sz="2800" dirty="0"/>
              <a:t>the </a:t>
            </a:r>
            <a:r>
              <a:rPr lang="en-US" sz="2800" dirty="0" smtClean="0"/>
              <a:t>threshold, </a:t>
            </a:r>
            <a:r>
              <a:rPr lang="en-US" sz="2800" dirty="0"/>
              <a:t>then robocopy is run a second time </a:t>
            </a:r>
            <a:r>
              <a:rPr lang="en-US" sz="2800" dirty="0" smtClean="0"/>
              <a:t>to do the copy / delete.</a:t>
            </a:r>
          </a:p>
          <a:p>
            <a:r>
              <a:rPr lang="en-US" sz="2800" dirty="0" smtClean="0"/>
              <a:t>If not, an </a:t>
            </a:r>
            <a:r>
              <a:rPr lang="en-US" sz="2800" dirty="0"/>
              <a:t>email is sent to the system </a:t>
            </a:r>
            <a:r>
              <a:rPr lang="en-US" sz="2800" dirty="0" smtClean="0"/>
              <a:t>administrator and the backup is suspended.</a:t>
            </a:r>
          </a:p>
        </p:txBody>
      </p:sp>
    </p:spTree>
    <p:extLst>
      <p:ext uri="{BB962C8B-B14F-4D97-AF65-F5344CB8AC3E}">
        <p14:creationId xmlns:p14="http://schemas.microsoft.com/office/powerpoint/2010/main" val="14858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 for Multiple Copy Backup</a:t>
            </a:r>
          </a:p>
        </p:txBody>
      </p:sp>
      <p:sp>
        <p:nvSpPr>
          <p:cNvPr id="3" name="Text Placeholder 2"/>
          <p:cNvSpPr>
            <a:spLocks noGrp="1"/>
          </p:cNvSpPr>
          <p:nvPr>
            <p:ph type="body" sz="quarter" idx="11"/>
          </p:nvPr>
        </p:nvSpPr>
        <p:spPr>
          <a:xfrm>
            <a:off x="213918" y="1400349"/>
            <a:ext cx="14105410" cy="1190451"/>
          </a:xfrm>
        </p:spPr>
        <p:txBody>
          <a:bodyPr/>
          <a:lstStyle/>
          <a:p>
            <a:r>
              <a:rPr lang="en-US" dirty="0" smtClean="0"/>
              <a:t>Script </a:t>
            </a:r>
            <a:r>
              <a:rPr lang="en-US" dirty="0"/>
              <a:t>for making multiple copy </a:t>
            </a:r>
            <a:r>
              <a:rPr lang="en-US" dirty="0" smtClean="0"/>
              <a:t>backups uses folders </a:t>
            </a:r>
            <a:r>
              <a:rPr lang="en-US" dirty="0"/>
              <a:t>named for the days of the </a:t>
            </a:r>
            <a:r>
              <a:rPr lang="en-US" dirty="0" smtClean="0"/>
              <a:t>week:</a:t>
            </a:r>
          </a:p>
        </p:txBody>
      </p:sp>
      <p:sp>
        <p:nvSpPr>
          <p:cNvPr id="6" name="Rectangle 5"/>
          <p:cNvSpPr/>
          <p:nvPr/>
        </p:nvSpPr>
        <p:spPr>
          <a:xfrm>
            <a:off x="609600" y="2667000"/>
            <a:ext cx="12863118" cy="2616101"/>
          </a:xfrm>
          <a:prstGeom prst="rect">
            <a:avLst/>
          </a:prstGeom>
          <a:solidFill>
            <a:srgbClr val="CCECFF"/>
          </a:solidFill>
          <a:ln w="19050">
            <a:solidFill>
              <a:schemeClr val="tx1"/>
            </a:solidFill>
          </a:ln>
        </p:spPr>
        <p:txBody>
          <a:bodyPr wrap="square">
            <a:spAutoFit/>
          </a:bodyPr>
          <a:lstStyle/>
          <a:p>
            <a:pPr marL="407987" lvl="1" indent="0">
              <a:buNone/>
            </a:pPr>
            <a:endParaRPr lang="en-US" dirty="0" smtClean="0"/>
          </a:p>
          <a:p>
            <a:pPr marL="407987" lvl="1" indent="0">
              <a:buNone/>
            </a:pPr>
            <a:r>
              <a:rPr lang="en-US" sz="2800" b="1" dirty="0">
                <a:latin typeface="Courier New" pitchFamily="49" charset="0"/>
                <a:cs typeface="Courier New" pitchFamily="49" charset="0"/>
              </a:rPr>
              <a:t>@rem Mirror the contents from the primary to the </a:t>
            </a:r>
            <a:r>
              <a:rPr lang="en-US" sz="2800" b="1" dirty="0" smtClean="0">
                <a:latin typeface="Courier New" pitchFamily="49" charset="0"/>
                <a:cs typeface="Courier New" pitchFamily="49" charset="0"/>
              </a:rPr>
              <a:t>backup </a:t>
            </a:r>
          </a:p>
          <a:p>
            <a:pPr marL="407987" lvl="1" indent="0">
              <a:buNone/>
            </a:pPr>
            <a:r>
              <a:rPr lang="en-US" sz="2800" b="1" dirty="0" smtClean="0">
                <a:latin typeface="Courier New" pitchFamily="49" charset="0"/>
                <a:cs typeface="Courier New" pitchFamily="49" charset="0"/>
              </a:rPr>
              <a:t>@rem server</a:t>
            </a:r>
            <a:r>
              <a:rPr lang="en-US" sz="2800" b="1" dirty="0">
                <a:latin typeface="Courier New" pitchFamily="49" charset="0"/>
                <a:cs typeface="Courier New" pitchFamily="49" charset="0"/>
              </a:rPr>
              <a:t>, using folders for each day </a:t>
            </a:r>
            <a:r>
              <a:rPr lang="en-US" sz="2800" b="1" dirty="0" smtClean="0">
                <a:latin typeface="Courier New" pitchFamily="49" charset="0"/>
                <a:cs typeface="Courier New" pitchFamily="49" charset="0"/>
              </a:rPr>
              <a:t>rem </a:t>
            </a:r>
            <a:r>
              <a:rPr lang="en-US" sz="2800" b="1" dirty="0">
                <a:latin typeface="Courier New" pitchFamily="49" charset="0"/>
                <a:cs typeface="Courier New" pitchFamily="49" charset="0"/>
              </a:rPr>
              <a:t>of the week</a:t>
            </a:r>
          </a:p>
          <a:p>
            <a:pPr marL="407987" lvl="1" indent="0">
              <a:buNone/>
            </a:pPr>
            <a:r>
              <a:rPr lang="en-US" sz="2800" b="1" dirty="0" smtClean="0">
                <a:latin typeface="Courier New" pitchFamily="49" charset="0"/>
                <a:cs typeface="Courier New" pitchFamily="49" charset="0"/>
              </a:rPr>
              <a:t>set </a:t>
            </a:r>
            <a:r>
              <a:rPr lang="en-US" sz="2800" b="1" dirty="0">
                <a:latin typeface="Courier New" pitchFamily="49" charset="0"/>
                <a:cs typeface="Courier New" pitchFamily="49" charset="0"/>
              </a:rPr>
              <a:t>day=%DATE:~0,3%</a:t>
            </a:r>
          </a:p>
          <a:p>
            <a:pPr marL="407987" lvl="1" indent="0">
              <a:buNone/>
            </a:pPr>
            <a:r>
              <a:rPr lang="en-US" sz="2800" b="1" dirty="0">
                <a:latin typeface="Courier New" pitchFamily="49" charset="0"/>
                <a:cs typeface="Courier New" pitchFamily="49" charset="0"/>
              </a:rPr>
              <a:t>robocopy \\primary\media \\backup\%day%\</a:t>
            </a:r>
            <a:r>
              <a:rPr lang="en-US" sz="2800" b="1" dirty="0" smtClean="0">
                <a:latin typeface="Courier New" pitchFamily="49" charset="0"/>
                <a:cs typeface="Courier New" pitchFamily="49" charset="0"/>
              </a:rPr>
              <a:t>media </a:t>
            </a:r>
            <a:r>
              <a:rPr lang="en-US" sz="2800" b="1" dirty="0">
                <a:latin typeface="Courier New" pitchFamily="49" charset="0"/>
                <a:cs typeface="Courier New" pitchFamily="49" charset="0"/>
              </a:rPr>
              <a:t>/e /purge</a:t>
            </a:r>
          </a:p>
          <a:p>
            <a:pPr marL="407987" lvl="1" indent="0">
              <a:buNone/>
            </a:pPr>
            <a:endParaRPr lang="en-US" dirty="0"/>
          </a:p>
        </p:txBody>
      </p:sp>
      <p:sp>
        <p:nvSpPr>
          <p:cNvPr id="8" name="Rectangle 7"/>
          <p:cNvSpPr/>
          <p:nvPr/>
        </p:nvSpPr>
        <p:spPr>
          <a:xfrm>
            <a:off x="213918" y="5486400"/>
            <a:ext cx="13258800" cy="1077218"/>
          </a:xfrm>
          <a:prstGeom prst="rect">
            <a:avLst/>
          </a:prstGeom>
        </p:spPr>
        <p:txBody>
          <a:bodyPr wrap="square">
            <a:spAutoFit/>
          </a:bodyPr>
          <a:lstStyle/>
          <a:p>
            <a:pPr marL="287338" indent="-287338">
              <a:spcBef>
                <a:spcPct val="20000"/>
              </a:spcBef>
              <a:buFont typeface="Arial" panose="020B0604020202020204" pitchFamily="34" charset="0"/>
              <a:buChar char="•"/>
            </a:pPr>
            <a:r>
              <a:rPr lang="en-US" sz="3200" dirty="0"/>
              <a:t>The files will be copied to folders named Sun, Mon, Tue, etc. on the backup </a:t>
            </a:r>
            <a:r>
              <a:rPr lang="en-US" sz="3200" dirty="0" smtClean="0"/>
              <a:t>system.</a:t>
            </a:r>
            <a:endParaRPr lang="en-US" sz="3200" dirty="0">
              <a:solidFill>
                <a:srgbClr val="000000"/>
              </a:solidFill>
              <a:latin typeface="+mn-lt"/>
            </a:endParaRPr>
          </a:p>
        </p:txBody>
      </p:sp>
    </p:spTree>
    <p:extLst>
      <p:ext uri="{BB962C8B-B14F-4D97-AF65-F5344CB8AC3E}">
        <p14:creationId xmlns:p14="http://schemas.microsoft.com/office/powerpoint/2010/main" val="14858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Threat of Ransomware</a:t>
            </a:r>
          </a:p>
        </p:txBody>
      </p:sp>
      <p:sp>
        <p:nvSpPr>
          <p:cNvPr id="3" name="Text Placeholder 2"/>
          <p:cNvSpPr>
            <a:spLocks noGrp="1"/>
          </p:cNvSpPr>
          <p:nvPr>
            <p:ph type="body" sz="quarter" idx="11"/>
          </p:nvPr>
        </p:nvSpPr>
        <p:spPr>
          <a:xfrm>
            <a:off x="213918" y="1400348"/>
            <a:ext cx="9311082" cy="6448251"/>
          </a:xfrm>
        </p:spPr>
        <p:txBody>
          <a:bodyPr/>
          <a:lstStyle/>
          <a:p>
            <a:pPr marL="0" indent="0">
              <a:buNone/>
            </a:pPr>
            <a:r>
              <a:rPr lang="en-US" dirty="0"/>
              <a:t>Ransomware is a form of malware that encrypts data files and holds </a:t>
            </a:r>
            <a:r>
              <a:rPr lang="en-US" dirty="0" smtClean="0"/>
              <a:t>the </a:t>
            </a:r>
            <a:r>
              <a:rPr lang="en-US" dirty="0"/>
              <a:t>files for </a:t>
            </a:r>
            <a:r>
              <a:rPr lang="en-US" dirty="0" smtClean="0"/>
              <a:t>ransom.</a:t>
            </a:r>
          </a:p>
          <a:p>
            <a:r>
              <a:rPr lang="en-US" sz="2800" dirty="0" smtClean="0"/>
              <a:t>Malware encrypts </a:t>
            </a:r>
            <a:r>
              <a:rPr lang="en-US" sz="2800" dirty="0"/>
              <a:t>files on local drives, shared storage, and </a:t>
            </a:r>
            <a:r>
              <a:rPr lang="en-US" sz="2800" dirty="0" smtClean="0"/>
              <a:t>other </a:t>
            </a:r>
            <a:r>
              <a:rPr lang="en-US" sz="2800" dirty="0"/>
              <a:t>computers </a:t>
            </a:r>
            <a:r>
              <a:rPr lang="en-US" sz="2800" baseline="30000" dirty="0" smtClean="0"/>
              <a:t>[1]</a:t>
            </a:r>
            <a:r>
              <a:rPr lang="en-US" sz="2800" dirty="0" smtClean="0"/>
              <a:t>.</a:t>
            </a:r>
            <a:endParaRPr lang="en-US" sz="2800" dirty="0"/>
          </a:p>
          <a:p>
            <a:r>
              <a:rPr lang="en-US" sz="2800" dirty="0"/>
              <a:t>R</a:t>
            </a:r>
            <a:r>
              <a:rPr lang="en-US" sz="2800" dirty="0" smtClean="0"/>
              <a:t>ansom </a:t>
            </a:r>
            <a:r>
              <a:rPr lang="en-US" sz="2800" dirty="0"/>
              <a:t>fee is typically $300 to $</a:t>
            </a:r>
            <a:r>
              <a:rPr lang="en-US" sz="2800" dirty="0" smtClean="0"/>
              <a:t>10,000 in Bitcoin </a:t>
            </a:r>
            <a:r>
              <a:rPr lang="en-US" sz="2800" baseline="30000" dirty="0" smtClean="0"/>
              <a:t>[2]</a:t>
            </a:r>
            <a:r>
              <a:rPr lang="en-US" sz="2800" dirty="0" smtClean="0"/>
              <a:t>.</a:t>
            </a:r>
            <a:endParaRPr lang="en-US" sz="2800" baseline="30000" dirty="0" smtClean="0"/>
          </a:p>
          <a:p>
            <a:r>
              <a:rPr lang="en-US" sz="2800" dirty="0" smtClean="0"/>
              <a:t>Causes temporary </a:t>
            </a:r>
            <a:r>
              <a:rPr lang="en-US" sz="2800" dirty="0"/>
              <a:t>or permanent loss of sensitive or proprietary information</a:t>
            </a:r>
            <a:r>
              <a:rPr lang="en-US" sz="2800" dirty="0" smtClean="0"/>
              <a:t>.</a:t>
            </a:r>
          </a:p>
          <a:p>
            <a:r>
              <a:rPr lang="en-US" sz="2800" dirty="0" smtClean="0"/>
              <a:t>4,000 </a:t>
            </a:r>
            <a:r>
              <a:rPr lang="en-US" sz="2800" dirty="0"/>
              <a:t>ransomware attacks </a:t>
            </a:r>
            <a:r>
              <a:rPr lang="en-US" sz="2800" dirty="0" smtClean="0"/>
              <a:t>occurred </a:t>
            </a:r>
            <a:r>
              <a:rPr lang="en-US" sz="2800" dirty="0"/>
              <a:t>daily </a:t>
            </a:r>
            <a:r>
              <a:rPr lang="en-US" sz="2800" dirty="0" smtClean="0"/>
              <a:t>in 2016 </a:t>
            </a:r>
            <a:r>
              <a:rPr lang="en-US" sz="2800" baseline="30000" dirty="0" smtClean="0"/>
              <a:t>[3]</a:t>
            </a:r>
            <a:r>
              <a:rPr lang="en-US" sz="2800" dirty="0" smtClean="0"/>
              <a:t>.</a:t>
            </a:r>
            <a:endParaRPr lang="en-US" sz="2800" baseline="30000" dirty="0"/>
          </a:p>
          <a:p>
            <a:r>
              <a:rPr lang="en-US" sz="2800" dirty="0" smtClean="0"/>
              <a:t>This is a 4 times increase from 2015 </a:t>
            </a:r>
            <a:r>
              <a:rPr lang="en-US" sz="2800" baseline="30000" dirty="0" smtClean="0"/>
              <a:t>[3]</a:t>
            </a:r>
            <a:r>
              <a:rPr lang="en-US" sz="2800" dirty="0" smtClean="0"/>
              <a:t>.</a:t>
            </a:r>
            <a:endParaRPr lang="en-US" sz="2800" baseline="30000" dirty="0" smtClean="0"/>
          </a:p>
          <a:p>
            <a:pPr lvl="1"/>
            <a:endParaRPr lang="en-US" baseline="30000" dirty="0" smtClean="0"/>
          </a:p>
          <a:p>
            <a:pPr marL="352425" lvl="1" indent="0">
              <a:buNone/>
            </a:pPr>
            <a:endParaRPr lang="en-US" sz="2000" baseline="30000" dirty="0" smtClean="0"/>
          </a:p>
          <a:p>
            <a:pPr marL="352425" lvl="1" indent="0">
              <a:buNone/>
            </a:pPr>
            <a:endParaRPr lang="en-US" baseline="30000" dirty="0" smtClean="0"/>
          </a:p>
          <a:p>
            <a:pPr marL="0" indent="0">
              <a:buNone/>
            </a:pPr>
            <a:r>
              <a:rPr lang="en-US" sz="1800" dirty="0" smtClean="0"/>
              <a:t>[1] Incidents </a:t>
            </a:r>
            <a:r>
              <a:rPr lang="en-US" sz="1800" dirty="0"/>
              <a:t>of Ransomware on the Rise, </a:t>
            </a:r>
            <a:r>
              <a:rPr lang="en-US" sz="1800" dirty="0" smtClean="0"/>
              <a:t>FBI</a:t>
            </a:r>
          </a:p>
          <a:p>
            <a:pPr marL="0" indent="0">
              <a:buNone/>
            </a:pPr>
            <a:r>
              <a:rPr lang="en-US" sz="1800" dirty="0" smtClean="0"/>
              <a:t>[2] The Evolution </a:t>
            </a:r>
            <a:r>
              <a:rPr lang="en-US" sz="1800" dirty="0"/>
              <a:t>of </a:t>
            </a:r>
            <a:r>
              <a:rPr lang="en-US" sz="1800" dirty="0" smtClean="0"/>
              <a:t>Ransomware, Symantec</a:t>
            </a:r>
          </a:p>
          <a:p>
            <a:pPr marL="0" indent="0">
              <a:buNone/>
            </a:pPr>
            <a:r>
              <a:rPr lang="en-US" sz="1800" dirty="0" smtClean="0"/>
              <a:t>[3] How </a:t>
            </a:r>
            <a:r>
              <a:rPr lang="en-US" sz="1800" dirty="0"/>
              <a:t>to Protect Your Networks from Ransomware, US DOJ Cybersecurity Unit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0536" y="1552747"/>
            <a:ext cx="4838792" cy="291402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72994" y="4648200"/>
            <a:ext cx="4884036" cy="2743200"/>
          </a:xfrm>
          <a:prstGeom prst="rect">
            <a:avLst/>
          </a:prstGeom>
        </p:spPr>
      </p:pic>
    </p:spTree>
    <p:extLst>
      <p:ext uri="{BB962C8B-B14F-4D97-AF65-F5344CB8AC3E}">
        <p14:creationId xmlns:p14="http://schemas.microsoft.com/office/powerpoint/2010/main" val="251785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Initial Ransomware Attack</a:t>
            </a:r>
          </a:p>
        </p:txBody>
      </p:sp>
      <p:sp>
        <p:nvSpPr>
          <p:cNvPr id="6" name="Rectangle 5"/>
          <p:cNvSpPr/>
          <p:nvPr/>
        </p:nvSpPr>
        <p:spPr>
          <a:xfrm>
            <a:off x="9233254"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1654121"/>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581" y="2325891"/>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2"/>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759" y="6302834"/>
            <a:ext cx="903418" cy="10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3175739"/>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4725226"/>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48740" y="1809219"/>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2342" y="1540234"/>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82342" y="3048961"/>
            <a:ext cx="979769" cy="12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82342" y="4615637"/>
            <a:ext cx="876635" cy="116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399553" y="4669078"/>
            <a:ext cx="936797"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744200"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Elbow Connector 18"/>
          <p:cNvCxnSpPr>
            <a:stCxn id="8" idx="1"/>
            <a:endCxn id="10" idx="3"/>
          </p:cNvCxnSpPr>
          <p:nvPr/>
        </p:nvCxnSpPr>
        <p:spPr>
          <a:xfrm rot="10800000" flipV="1">
            <a:off x="3896067" y="2574172"/>
            <a:ext cx="2821514" cy="1076401"/>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11" idx="3"/>
          </p:cNvCxnSpPr>
          <p:nvPr/>
        </p:nvCxnSpPr>
        <p:spPr>
          <a:xfrm rot="10800000" flipV="1">
            <a:off x="3896067" y="2574173"/>
            <a:ext cx="2821514" cy="2625888"/>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1"/>
            <a:endCxn id="9" idx="3"/>
          </p:cNvCxnSpPr>
          <p:nvPr/>
        </p:nvCxnSpPr>
        <p:spPr>
          <a:xfrm rot="10800000" flipV="1">
            <a:off x="3899177" y="2574173"/>
            <a:ext cx="2818404" cy="4270712"/>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1490" y="3419741"/>
            <a:ext cx="1139825" cy="461665"/>
          </a:xfrm>
          <a:prstGeom prst="rect">
            <a:avLst/>
          </a:prstGeom>
          <a:noFill/>
        </p:spPr>
        <p:txBody>
          <a:bodyPr wrap="square" rtlCol="0" anchor="ctr">
            <a:spAutoFit/>
          </a:bodyPr>
          <a:lstStyle/>
          <a:p>
            <a:pPr algn="l"/>
            <a:r>
              <a:rPr lang="en-US" sz="2400" dirty="0" smtClean="0"/>
              <a:t>Users</a:t>
            </a:r>
            <a:endParaRPr lang="en-US" sz="2400" dirty="0" smtClean="0">
              <a:solidFill>
                <a:schemeClr val="tx1"/>
              </a:solidFill>
            </a:endParaRPr>
          </a:p>
        </p:txBody>
      </p:sp>
      <p:sp>
        <p:nvSpPr>
          <p:cNvPr id="23" name="TextBox 22"/>
          <p:cNvSpPr txBox="1"/>
          <p:nvPr/>
        </p:nvSpPr>
        <p:spPr>
          <a:xfrm>
            <a:off x="403931" y="6705600"/>
            <a:ext cx="2382204" cy="461665"/>
          </a:xfrm>
          <a:prstGeom prst="rect">
            <a:avLst/>
          </a:prstGeom>
          <a:noFill/>
        </p:spPr>
        <p:txBody>
          <a:bodyPr wrap="square" rtlCol="0" anchor="ctr">
            <a:spAutoFit/>
          </a:bodyPr>
          <a:lstStyle/>
          <a:p>
            <a:pPr algn="l"/>
            <a:r>
              <a:rPr lang="en-US" sz="2400" dirty="0" smtClean="0"/>
              <a:t>Shared Storage</a:t>
            </a:r>
            <a:endParaRPr lang="en-US" sz="2400" dirty="0" smtClean="0">
              <a:solidFill>
                <a:schemeClr val="tx1"/>
              </a:solidFill>
            </a:endParaRPr>
          </a:p>
        </p:txBody>
      </p:sp>
      <p:sp>
        <p:nvSpPr>
          <p:cNvPr id="24" name="TextBox 23"/>
          <p:cNvSpPr txBox="1"/>
          <p:nvPr/>
        </p:nvSpPr>
        <p:spPr>
          <a:xfrm>
            <a:off x="7184424" y="5846520"/>
            <a:ext cx="1570163" cy="461665"/>
          </a:xfrm>
          <a:prstGeom prst="rect">
            <a:avLst/>
          </a:prstGeom>
          <a:noFill/>
        </p:spPr>
        <p:txBody>
          <a:bodyPr wrap="square" rtlCol="0" anchor="ctr">
            <a:spAutoFit/>
          </a:bodyPr>
          <a:lstStyle/>
          <a:p>
            <a:pPr algn="ctr"/>
            <a:r>
              <a:rPr lang="en-US" sz="2400" dirty="0" smtClean="0"/>
              <a:t>Manager</a:t>
            </a:r>
            <a:endParaRPr lang="en-US" sz="2400" dirty="0" smtClean="0">
              <a:solidFill>
                <a:schemeClr val="tx1"/>
              </a:solidFill>
            </a:endParaRPr>
          </a:p>
        </p:txBody>
      </p:sp>
      <p:sp>
        <p:nvSpPr>
          <p:cNvPr id="25" name="Rectangle 24"/>
          <p:cNvSpPr/>
          <p:nvPr/>
        </p:nvSpPr>
        <p:spPr>
          <a:xfrm>
            <a:off x="12206715" y="3198068"/>
            <a:ext cx="2067515" cy="954107"/>
          </a:xfrm>
          <a:prstGeom prst="rect">
            <a:avLst/>
          </a:prstGeom>
        </p:spPr>
        <p:txBody>
          <a:bodyPr wrap="square">
            <a:spAutoFit/>
          </a:bodyPr>
          <a:lstStyle/>
          <a:p>
            <a:pPr algn="ctr"/>
            <a:r>
              <a:rPr lang="en-US" sz="2800" dirty="0" smtClean="0"/>
              <a:t>Cyber Criminal</a:t>
            </a:r>
            <a:endParaRPr lang="en-US" sz="2800" dirty="0"/>
          </a:p>
        </p:txBody>
      </p:sp>
      <p:sp>
        <p:nvSpPr>
          <p:cNvPr id="26" name="TextBox 25"/>
          <p:cNvSpPr txBox="1"/>
          <p:nvPr/>
        </p:nvSpPr>
        <p:spPr>
          <a:xfrm>
            <a:off x="10428299" y="2991073"/>
            <a:ext cx="1570163" cy="830997"/>
          </a:xfrm>
          <a:prstGeom prst="rect">
            <a:avLst/>
          </a:prstGeom>
          <a:noFill/>
        </p:spPr>
        <p:txBody>
          <a:bodyPr wrap="square" rtlCol="0" anchor="ctr">
            <a:spAutoFit/>
          </a:bodyPr>
          <a:lstStyle/>
          <a:p>
            <a:pPr algn="ctr"/>
            <a:r>
              <a:rPr lang="en-US" sz="2400" dirty="0" smtClean="0"/>
              <a:t>Site with Malware</a:t>
            </a:r>
            <a:endParaRPr lang="en-US" sz="2400" dirty="0" smtClean="0">
              <a:solidFill>
                <a:schemeClr val="tx1"/>
              </a:solidFill>
            </a:endParaRPr>
          </a:p>
        </p:txBody>
      </p:sp>
      <p:sp>
        <p:nvSpPr>
          <p:cNvPr id="27" name="TextBox 26"/>
          <p:cNvSpPr txBox="1"/>
          <p:nvPr/>
        </p:nvSpPr>
        <p:spPr>
          <a:xfrm>
            <a:off x="6629400"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28" name="TextBox 27"/>
          <p:cNvSpPr txBox="1"/>
          <p:nvPr/>
        </p:nvSpPr>
        <p:spPr>
          <a:xfrm>
            <a:off x="8763000"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29" name="Picture 34" descr="C:\Users\rgonsalv\AppData\Local\Microsoft\Windows\Temporary Internet Files\Content.IE5\WQXBN4A2\1412356667[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7294" y="2362200"/>
            <a:ext cx="456248" cy="457200"/>
          </a:xfrm>
          <a:prstGeom prst="rect">
            <a:avLst/>
          </a:prstGeom>
          <a:noFill/>
          <a:extLst>
            <a:ext uri="{909E8E84-426E-40DD-AFC4-6F175D3DCCD1}">
              <a14:hiddenFill xmlns:a14="http://schemas.microsoft.com/office/drawing/2010/main">
                <a:solidFill>
                  <a:srgbClr val="FFFFFF"/>
                </a:solidFill>
              </a14:hiddenFill>
            </a:ext>
          </a:extLst>
        </p:spPr>
      </p:pic>
      <p:sp>
        <p:nvSpPr>
          <p:cNvPr id="40" name="Folded Corner 39"/>
          <p:cNvSpPr/>
          <p:nvPr/>
        </p:nvSpPr>
        <p:spPr>
          <a:xfrm rot="10800000" flipH="1">
            <a:off x="3086927" y="39103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olded Corner 40"/>
          <p:cNvSpPr/>
          <p:nvPr/>
        </p:nvSpPr>
        <p:spPr>
          <a:xfrm rot="10800000" flipH="1">
            <a:off x="3080577" y="236725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olded Corner 41"/>
          <p:cNvSpPr/>
          <p:nvPr/>
        </p:nvSpPr>
        <p:spPr>
          <a:xfrm rot="10800000" flipH="1">
            <a:off x="3232977" y="24625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olded Corner 42"/>
          <p:cNvSpPr/>
          <p:nvPr/>
        </p:nvSpPr>
        <p:spPr>
          <a:xfrm rot="10800000" flipH="1">
            <a:off x="3385377" y="25641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olded Corner 43"/>
          <p:cNvSpPr/>
          <p:nvPr/>
        </p:nvSpPr>
        <p:spPr>
          <a:xfrm rot="10800000" flipH="1">
            <a:off x="3093277" y="545335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olded Corner 44"/>
          <p:cNvSpPr/>
          <p:nvPr/>
        </p:nvSpPr>
        <p:spPr>
          <a:xfrm rot="10800000" flipH="1">
            <a:off x="3245677" y="55486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olded Corner 45"/>
          <p:cNvSpPr/>
          <p:nvPr/>
        </p:nvSpPr>
        <p:spPr>
          <a:xfrm rot="10800000" flipH="1">
            <a:off x="3169477" y="655825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olded Corner 46"/>
          <p:cNvSpPr/>
          <p:nvPr/>
        </p:nvSpPr>
        <p:spPr>
          <a:xfrm rot="10800000" flipH="1">
            <a:off x="3321877" y="66535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olded Corner 47"/>
          <p:cNvSpPr/>
          <p:nvPr/>
        </p:nvSpPr>
        <p:spPr>
          <a:xfrm rot="10800000" flipH="1">
            <a:off x="3474277" y="67551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Elbow Connector 36"/>
          <p:cNvCxnSpPr>
            <a:stCxn id="8" idx="1"/>
          </p:cNvCxnSpPr>
          <p:nvPr/>
        </p:nvCxnSpPr>
        <p:spPr>
          <a:xfrm rot="10800000">
            <a:off x="3896069" y="2128957"/>
            <a:ext cx="2821512" cy="445217"/>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a:stCxn id="8" idx="1"/>
            <a:endCxn id="9" idx="3"/>
          </p:cNvCxnSpPr>
          <p:nvPr/>
        </p:nvCxnSpPr>
        <p:spPr>
          <a:xfrm rot="10800000" flipV="1">
            <a:off x="3899177" y="2574173"/>
            <a:ext cx="2818404" cy="4270712"/>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Initial Ransomware Attack</a:t>
            </a:r>
            <a:endParaRPr lang="en-US" dirty="0"/>
          </a:p>
        </p:txBody>
      </p:sp>
      <p:sp>
        <p:nvSpPr>
          <p:cNvPr id="6" name="Rectangle 5"/>
          <p:cNvSpPr/>
          <p:nvPr/>
        </p:nvSpPr>
        <p:spPr>
          <a:xfrm>
            <a:off x="9233254"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1654121"/>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759" y="6302834"/>
            <a:ext cx="903418" cy="10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3175739"/>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4725226"/>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648740" y="1809219"/>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82342" y="1540234"/>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2342" y="3048961"/>
            <a:ext cx="979769" cy="12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82342" y="4615637"/>
            <a:ext cx="876635" cy="116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Elbow Connector 17"/>
          <p:cNvCxnSpPr>
            <a:stCxn id="8" idx="1"/>
            <a:endCxn id="11" idx="3"/>
          </p:cNvCxnSpPr>
          <p:nvPr/>
        </p:nvCxnSpPr>
        <p:spPr>
          <a:xfrm rot="10800000" flipV="1">
            <a:off x="3896067" y="2574173"/>
            <a:ext cx="2821514" cy="2625888"/>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1490" y="3419741"/>
            <a:ext cx="1139825" cy="461665"/>
          </a:xfrm>
          <a:prstGeom prst="rect">
            <a:avLst/>
          </a:prstGeom>
          <a:noFill/>
        </p:spPr>
        <p:txBody>
          <a:bodyPr wrap="square" rtlCol="0" anchor="ctr">
            <a:spAutoFit/>
          </a:bodyPr>
          <a:lstStyle/>
          <a:p>
            <a:pPr algn="l"/>
            <a:r>
              <a:rPr lang="en-US" sz="2400" dirty="0" smtClean="0"/>
              <a:t>Users</a:t>
            </a:r>
            <a:endParaRPr lang="en-US" sz="2400" dirty="0" smtClean="0">
              <a:solidFill>
                <a:schemeClr val="tx1"/>
              </a:solidFill>
            </a:endParaRPr>
          </a:p>
        </p:txBody>
      </p:sp>
      <p:sp>
        <p:nvSpPr>
          <p:cNvPr id="22" name="TextBox 21"/>
          <p:cNvSpPr txBox="1"/>
          <p:nvPr/>
        </p:nvSpPr>
        <p:spPr>
          <a:xfrm>
            <a:off x="403931" y="6705600"/>
            <a:ext cx="2382204" cy="461665"/>
          </a:xfrm>
          <a:prstGeom prst="rect">
            <a:avLst/>
          </a:prstGeom>
          <a:noFill/>
        </p:spPr>
        <p:txBody>
          <a:bodyPr wrap="square" rtlCol="0" anchor="ctr">
            <a:spAutoFit/>
          </a:bodyPr>
          <a:lstStyle/>
          <a:p>
            <a:pPr algn="l"/>
            <a:r>
              <a:rPr lang="en-US" sz="2400" dirty="0" smtClean="0"/>
              <a:t>Shared Storage</a:t>
            </a:r>
            <a:endParaRPr lang="en-US" sz="2400" dirty="0" smtClean="0">
              <a:solidFill>
                <a:schemeClr val="tx1"/>
              </a:solidFill>
            </a:endParaRPr>
          </a:p>
        </p:txBody>
      </p:sp>
      <p:sp>
        <p:nvSpPr>
          <p:cNvPr id="23" name="TextBox 22"/>
          <p:cNvSpPr txBox="1"/>
          <p:nvPr/>
        </p:nvSpPr>
        <p:spPr>
          <a:xfrm>
            <a:off x="10428299" y="2991073"/>
            <a:ext cx="1570163" cy="830997"/>
          </a:xfrm>
          <a:prstGeom prst="rect">
            <a:avLst/>
          </a:prstGeom>
          <a:noFill/>
        </p:spPr>
        <p:txBody>
          <a:bodyPr wrap="square" rtlCol="0" anchor="ctr">
            <a:spAutoFit/>
          </a:bodyPr>
          <a:lstStyle/>
          <a:p>
            <a:pPr algn="ctr"/>
            <a:r>
              <a:rPr lang="en-US" sz="2400" dirty="0" smtClean="0"/>
              <a:t>Site with Malware</a:t>
            </a:r>
            <a:endParaRPr lang="en-US" sz="2400" dirty="0" smtClean="0">
              <a:solidFill>
                <a:schemeClr val="tx1"/>
              </a:solidFill>
            </a:endParaRPr>
          </a:p>
        </p:txBody>
      </p:sp>
      <p:sp>
        <p:nvSpPr>
          <p:cNvPr id="24" name="TextBox 23"/>
          <p:cNvSpPr txBox="1"/>
          <p:nvPr/>
        </p:nvSpPr>
        <p:spPr>
          <a:xfrm>
            <a:off x="6629400"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25" name="TextBox 24"/>
          <p:cNvSpPr txBox="1"/>
          <p:nvPr/>
        </p:nvSpPr>
        <p:spPr>
          <a:xfrm>
            <a:off x="8763000"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27" name="Picture 34" descr="C:\Users\rgonsalv\AppData\Local\Microsoft\Windows\Temporary Internet Files\Content.IE5\WQXBN4A2\1412356667[1].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000" y="1893478"/>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399553" y="4669078"/>
            <a:ext cx="936797"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184424" y="5846520"/>
            <a:ext cx="1570163" cy="461665"/>
          </a:xfrm>
          <a:prstGeom prst="rect">
            <a:avLst/>
          </a:prstGeom>
          <a:noFill/>
        </p:spPr>
        <p:txBody>
          <a:bodyPr wrap="square" rtlCol="0" anchor="ctr">
            <a:spAutoFit/>
          </a:bodyPr>
          <a:lstStyle/>
          <a:p>
            <a:pPr algn="ctr"/>
            <a:r>
              <a:rPr lang="en-US" sz="2400" dirty="0" smtClean="0"/>
              <a:t>Manager</a:t>
            </a:r>
            <a:endParaRPr lang="en-US" sz="2400" dirty="0" smtClean="0">
              <a:solidFill>
                <a:schemeClr val="tx1"/>
              </a:solidFill>
            </a:endParaRPr>
          </a:p>
        </p:txBody>
      </p:sp>
      <p:pic>
        <p:nvPicPr>
          <p:cNvPr id="31" name="Picture 34" descr="C:\Users\rgonsalv\AppData\Local\Microsoft\Windows\Temporary Internet Files\Content.IE5\WQXBN4A2\1412356667[1].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7229" y="4952363"/>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4" descr="C:\Users\rgonsalv\AppData\Local\Microsoft\Windows\Temporary Internet Files\Content.IE5\WQXBN4A2\1412356667[1].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8115" y="3406592"/>
            <a:ext cx="304800" cy="305436"/>
          </a:xfrm>
          <a:prstGeom prst="rect">
            <a:avLst/>
          </a:prstGeom>
          <a:noFill/>
          <a:extLst>
            <a:ext uri="{909E8E84-426E-40DD-AFC4-6F175D3DCCD1}">
              <a14:hiddenFill xmlns:a14="http://schemas.microsoft.com/office/drawing/2010/main">
                <a:solidFill>
                  <a:srgbClr val="FFFFFF"/>
                </a:solidFill>
              </a14:hiddenFill>
            </a:ext>
          </a:extLst>
        </p:spPr>
      </p:pic>
      <p:sp>
        <p:nvSpPr>
          <p:cNvPr id="34" name="Folded Corner 33"/>
          <p:cNvSpPr/>
          <p:nvPr/>
        </p:nvSpPr>
        <p:spPr>
          <a:xfrm rot="10800000" flipH="1">
            <a:off x="3086927" y="39103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37" name="Folded Corner 36"/>
          <p:cNvSpPr/>
          <p:nvPr/>
        </p:nvSpPr>
        <p:spPr>
          <a:xfrm rot="10800000" flipH="1">
            <a:off x="3080577" y="236725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4138" y="250983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40" name="Folded Corner 39"/>
          <p:cNvSpPr/>
          <p:nvPr/>
        </p:nvSpPr>
        <p:spPr>
          <a:xfrm rot="10800000" flipH="1">
            <a:off x="3232977" y="24625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06538" y="26050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43" name="Folded Corner 42"/>
          <p:cNvSpPr/>
          <p:nvPr/>
        </p:nvSpPr>
        <p:spPr>
          <a:xfrm rot="10800000" flipH="1">
            <a:off x="3093277" y="545335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838" y="559593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46" name="Folded Corner 45"/>
          <p:cNvSpPr/>
          <p:nvPr/>
        </p:nvSpPr>
        <p:spPr>
          <a:xfrm rot="10800000" flipH="1">
            <a:off x="3245677" y="55486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9238" y="56911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49" name="Folded Corner 48"/>
          <p:cNvSpPr/>
          <p:nvPr/>
        </p:nvSpPr>
        <p:spPr>
          <a:xfrm rot="10800000" flipH="1">
            <a:off x="3169477" y="655825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43038" y="670083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52" name="Folded Corner 51"/>
          <p:cNvSpPr/>
          <p:nvPr/>
        </p:nvSpPr>
        <p:spPr>
          <a:xfrm rot="10800000" flipH="1">
            <a:off x="3321877" y="66535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5438" y="67960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55" name="Folded Corner 54"/>
          <p:cNvSpPr/>
          <p:nvPr/>
        </p:nvSpPr>
        <p:spPr>
          <a:xfrm rot="10800000" flipH="1">
            <a:off x="3474277" y="67551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7838" y="68976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58" name="Folded Corner 57"/>
          <p:cNvSpPr/>
          <p:nvPr/>
        </p:nvSpPr>
        <p:spPr>
          <a:xfrm rot="10800000" flipH="1">
            <a:off x="3385377" y="2564104"/>
            <a:ext cx="276759" cy="388026"/>
          </a:xfrm>
          <a:prstGeom prst="foldedCorner">
            <a:avLst>
              <a:gd name="adj" fmla="val 4306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4" descr="C:\Users\rgonsalv\AppData\Local\Microsoft\Windows\Temporary Internet Files\Content.IE5\8NF8IBK8\lock-152879_960_720[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8938" y="2706689"/>
            <a:ext cx="125819" cy="17938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Elbow Connector 16"/>
          <p:cNvCxnSpPr>
            <a:stCxn id="8" idx="1"/>
            <a:endCxn id="10" idx="3"/>
          </p:cNvCxnSpPr>
          <p:nvPr/>
        </p:nvCxnSpPr>
        <p:spPr>
          <a:xfrm rot="10800000" flipV="1">
            <a:off x="3896067" y="2574172"/>
            <a:ext cx="2821514" cy="1076401"/>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0744200"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34" descr="C:\Users\rgonsalv\AppData\Local\Microsoft\Windows\Temporary Internet Files\Content.IE5\WQXBN4A2\1412356667[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7294" y="2362200"/>
            <a:ext cx="456248" cy="45720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12206715" y="3198068"/>
            <a:ext cx="2067515" cy="954107"/>
          </a:xfrm>
          <a:prstGeom prst="rect">
            <a:avLst/>
          </a:prstGeom>
        </p:spPr>
        <p:txBody>
          <a:bodyPr wrap="square">
            <a:spAutoFit/>
          </a:bodyPr>
          <a:lstStyle/>
          <a:p>
            <a:pPr algn="ctr"/>
            <a:r>
              <a:rPr lang="en-US" sz="2800" dirty="0" smtClean="0"/>
              <a:t>Cyber Criminal</a:t>
            </a:r>
            <a:endParaRPr lang="en-US" sz="2800" dirty="0"/>
          </a:p>
        </p:txBody>
      </p:sp>
      <p:cxnSp>
        <p:nvCxnSpPr>
          <p:cNvPr id="60" name="Elbow Connector 59"/>
          <p:cNvCxnSpPr/>
          <p:nvPr/>
        </p:nvCxnSpPr>
        <p:spPr>
          <a:xfrm rot="10800000">
            <a:off x="3896069" y="2128957"/>
            <a:ext cx="2821512" cy="445217"/>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7" idx="3"/>
          </p:cNvCxnSpPr>
          <p:nvPr/>
        </p:nvCxnSpPr>
        <p:spPr>
          <a:xfrm rot="10800000">
            <a:off x="3896068" y="2128956"/>
            <a:ext cx="6848133" cy="447532"/>
          </a:xfrm>
          <a:prstGeom prst="bentConnector3">
            <a:avLst>
              <a:gd name="adj1" fmla="val 79468"/>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 name="Picture 19"/>
          <p:cNvPicPr>
            <a:picLocks noChangeAspect="1" noChangeArrowheads="1"/>
          </p:cNvPicPr>
          <p:nvPr/>
        </p:nvPicPr>
        <p:blipFill>
          <a:blip r:embed="rId1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581" y="2325891"/>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23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500"/>
                            </p:stCondLst>
                            <p:childTnLst>
                              <p:par>
                                <p:cTn id="13" presetID="7" presetClass="emph" presetSubtype="2" fill="hold" nodeType="afterEffect">
                                  <p:stCondLst>
                                    <p:cond delay="0"/>
                                  </p:stCondLst>
                                  <p:childTnLst>
                                    <p:animClr clrSpc="rgb" dir="cw">
                                      <p:cBhvr>
                                        <p:cTn id="14" dur="500" fill="hold"/>
                                        <p:tgtEl>
                                          <p:spTgt spid="58"/>
                                        </p:tgtEl>
                                        <p:attrNameLst>
                                          <p:attrName>stroke.color</p:attrName>
                                        </p:attrNameLst>
                                      </p:cBhvr>
                                      <p:to>
                                        <a:srgbClr val="C00000"/>
                                      </p:to>
                                    </p:animClr>
                                    <p:set>
                                      <p:cBhvr>
                                        <p:cTn id="15" dur="500" fill="hold"/>
                                        <p:tgtEl>
                                          <p:spTgt spid="58"/>
                                        </p:tgtEl>
                                        <p:attrNameLst>
                                          <p:attrName>stroke.on</p:attrName>
                                        </p:attrNameLst>
                                      </p:cBhvr>
                                      <p:to>
                                        <p:strVal val="true"/>
                                      </p:to>
                                    </p:se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500"/>
                            </p:stCondLst>
                            <p:childTnLst>
                              <p:par>
                                <p:cTn id="21" presetID="7" presetClass="emph" presetSubtype="2" fill="hold" nodeType="afterEffect">
                                  <p:stCondLst>
                                    <p:cond delay="0"/>
                                  </p:stCondLst>
                                  <p:childTnLst>
                                    <p:animClr clrSpc="rgb" dir="cw">
                                      <p:cBhvr>
                                        <p:cTn id="22" dur="500" fill="hold"/>
                                        <p:tgtEl>
                                          <p:spTgt spid="40"/>
                                        </p:tgtEl>
                                        <p:attrNameLst>
                                          <p:attrName>stroke.color</p:attrName>
                                        </p:attrNameLst>
                                      </p:cBhvr>
                                      <p:to>
                                        <a:srgbClr val="C00000"/>
                                      </p:to>
                                    </p:animClr>
                                    <p:set>
                                      <p:cBhvr>
                                        <p:cTn id="23" dur="500" fill="hold"/>
                                        <p:tgtEl>
                                          <p:spTgt spid="40"/>
                                        </p:tgtEl>
                                        <p:attrNameLst>
                                          <p:attrName>stroke.on</p:attrName>
                                        </p:attrNameLst>
                                      </p:cBhvr>
                                      <p:to>
                                        <p:strVal val="true"/>
                                      </p:to>
                                    </p:se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500"/>
                            </p:stCondLst>
                            <p:childTnLst>
                              <p:par>
                                <p:cTn id="29" presetID="7" presetClass="emph" presetSubtype="2" fill="hold" nodeType="afterEffect">
                                  <p:stCondLst>
                                    <p:cond delay="0"/>
                                  </p:stCondLst>
                                  <p:childTnLst>
                                    <p:animClr clrSpc="rgb" dir="cw">
                                      <p:cBhvr>
                                        <p:cTn id="30" dur="500" fill="hold"/>
                                        <p:tgtEl>
                                          <p:spTgt spid="37"/>
                                        </p:tgtEl>
                                        <p:attrNameLst>
                                          <p:attrName>stroke.color</p:attrName>
                                        </p:attrNameLst>
                                      </p:cBhvr>
                                      <p:to>
                                        <a:srgbClr val="C00000"/>
                                      </p:to>
                                    </p:animClr>
                                    <p:set>
                                      <p:cBhvr>
                                        <p:cTn id="31" dur="500" fill="hold"/>
                                        <p:tgtEl>
                                          <p:spTgt spid="37"/>
                                        </p:tgtEl>
                                        <p:attrNameLst>
                                          <p:attrName>stroke.on</p:attrName>
                                        </p:attrNameLst>
                                      </p:cBhvr>
                                      <p:to>
                                        <p:strVal val="true"/>
                                      </p:to>
                                    </p:se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500"/>
                            </p:stCondLst>
                            <p:childTnLst>
                              <p:par>
                                <p:cTn id="37" presetID="7" presetClass="emph" presetSubtype="2" fill="hold" nodeType="afterEffect">
                                  <p:stCondLst>
                                    <p:cond delay="0"/>
                                  </p:stCondLst>
                                  <p:childTnLst>
                                    <p:animClr clrSpc="rgb" dir="cw">
                                      <p:cBhvr>
                                        <p:cTn id="38" dur="500" fill="hold"/>
                                        <p:tgtEl>
                                          <p:spTgt spid="17"/>
                                        </p:tgtEl>
                                        <p:attrNameLst>
                                          <p:attrName>stroke.color</p:attrName>
                                        </p:attrNameLst>
                                      </p:cBhvr>
                                      <p:to>
                                        <a:srgbClr val="C00000"/>
                                      </p:to>
                                    </p:animClr>
                                    <p:set>
                                      <p:cBhvr>
                                        <p:cTn id="39" dur="500" fill="hold"/>
                                        <p:tgtEl>
                                          <p:spTgt spid="17"/>
                                        </p:tgtEl>
                                        <p:attrNameLst>
                                          <p:attrName>stroke.on</p:attrName>
                                        </p:attrNameLst>
                                      </p:cBhvr>
                                      <p:to>
                                        <p:strVal val="true"/>
                                      </p:to>
                                    </p:se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500"/>
                            </p:stCondLst>
                            <p:childTnLst>
                              <p:par>
                                <p:cTn id="45" presetID="7" presetClass="emph" presetSubtype="2" fill="hold" nodeType="afterEffect">
                                  <p:stCondLst>
                                    <p:cond delay="0"/>
                                  </p:stCondLst>
                                  <p:childTnLst>
                                    <p:animClr clrSpc="rgb" dir="cw">
                                      <p:cBhvr>
                                        <p:cTn id="46" dur="500" fill="hold"/>
                                        <p:tgtEl>
                                          <p:spTgt spid="34"/>
                                        </p:tgtEl>
                                        <p:attrNameLst>
                                          <p:attrName>stroke.color</p:attrName>
                                        </p:attrNameLst>
                                      </p:cBhvr>
                                      <p:to>
                                        <a:srgbClr val="C00000"/>
                                      </p:to>
                                    </p:animClr>
                                    <p:set>
                                      <p:cBhvr>
                                        <p:cTn id="47" dur="500" fill="hold"/>
                                        <p:tgtEl>
                                          <p:spTgt spid="34"/>
                                        </p:tgtEl>
                                        <p:attrNameLst>
                                          <p:attrName>stroke.on</p:attrName>
                                        </p:attrNameLst>
                                      </p:cBhvr>
                                      <p:to>
                                        <p:strVal val="true"/>
                                      </p:to>
                                    </p:se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6500"/>
                            </p:stCondLst>
                            <p:childTnLst>
                              <p:par>
                                <p:cTn id="53" presetID="7" presetClass="emph" presetSubtype="2" fill="hold" nodeType="afterEffect">
                                  <p:stCondLst>
                                    <p:cond delay="0"/>
                                  </p:stCondLst>
                                  <p:childTnLst>
                                    <p:animClr clrSpc="rgb" dir="cw">
                                      <p:cBhvr>
                                        <p:cTn id="54" dur="500" fill="hold"/>
                                        <p:tgtEl>
                                          <p:spTgt spid="18"/>
                                        </p:tgtEl>
                                        <p:attrNameLst>
                                          <p:attrName>stroke.color</p:attrName>
                                        </p:attrNameLst>
                                      </p:cBhvr>
                                      <p:to>
                                        <a:srgbClr val="C00000"/>
                                      </p:to>
                                    </p:animClr>
                                    <p:set>
                                      <p:cBhvr>
                                        <p:cTn id="55" dur="500" fill="hold"/>
                                        <p:tgtEl>
                                          <p:spTgt spid="18"/>
                                        </p:tgtEl>
                                        <p:attrNameLst>
                                          <p:attrName>stroke.on</p:attrName>
                                        </p:attrNameLst>
                                      </p:cBhvr>
                                      <p:to>
                                        <p:strVal val="true"/>
                                      </p:to>
                                    </p:se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500"/>
                            </p:stCondLst>
                            <p:childTnLst>
                              <p:par>
                                <p:cTn id="61" presetID="7" presetClass="emph" presetSubtype="2" fill="hold" nodeType="afterEffect">
                                  <p:stCondLst>
                                    <p:cond delay="0"/>
                                  </p:stCondLst>
                                  <p:childTnLst>
                                    <p:animClr clrSpc="rgb" dir="cw">
                                      <p:cBhvr>
                                        <p:cTn id="62" dur="500" fill="hold"/>
                                        <p:tgtEl>
                                          <p:spTgt spid="46"/>
                                        </p:tgtEl>
                                        <p:attrNameLst>
                                          <p:attrName>stroke.color</p:attrName>
                                        </p:attrNameLst>
                                      </p:cBhvr>
                                      <p:to>
                                        <a:srgbClr val="C00000"/>
                                      </p:to>
                                    </p:animClr>
                                    <p:set>
                                      <p:cBhvr>
                                        <p:cTn id="63" dur="500" fill="hold"/>
                                        <p:tgtEl>
                                          <p:spTgt spid="46"/>
                                        </p:tgtEl>
                                        <p:attrNameLst>
                                          <p:attrName>stroke.on</p:attrName>
                                        </p:attrNameLst>
                                      </p:cBhvr>
                                      <p:to>
                                        <p:strVal val="true"/>
                                      </p:to>
                                    </p:se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8500"/>
                            </p:stCondLst>
                            <p:childTnLst>
                              <p:par>
                                <p:cTn id="69" presetID="7" presetClass="emph" presetSubtype="2" fill="hold" nodeType="afterEffect">
                                  <p:stCondLst>
                                    <p:cond delay="0"/>
                                  </p:stCondLst>
                                  <p:childTnLst>
                                    <p:animClr clrSpc="rgb" dir="cw">
                                      <p:cBhvr>
                                        <p:cTn id="70" dur="500" fill="hold"/>
                                        <p:tgtEl>
                                          <p:spTgt spid="43"/>
                                        </p:tgtEl>
                                        <p:attrNameLst>
                                          <p:attrName>stroke.color</p:attrName>
                                        </p:attrNameLst>
                                      </p:cBhvr>
                                      <p:to>
                                        <a:srgbClr val="C00000"/>
                                      </p:to>
                                    </p:animClr>
                                    <p:set>
                                      <p:cBhvr>
                                        <p:cTn id="71" dur="500" fill="hold"/>
                                        <p:tgtEl>
                                          <p:spTgt spid="43"/>
                                        </p:tgtEl>
                                        <p:attrNameLst>
                                          <p:attrName>stroke.on</p:attrName>
                                        </p:attrNameLst>
                                      </p:cBhvr>
                                      <p:to>
                                        <p:strVal val="true"/>
                                      </p:to>
                                    </p:se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par>
                          <p:cTn id="76" fill="hold">
                            <p:stCondLst>
                              <p:cond delay="9500"/>
                            </p:stCondLst>
                            <p:childTnLst>
                              <p:par>
                                <p:cTn id="77" presetID="7" presetClass="emph" presetSubtype="2" fill="hold" nodeType="afterEffect">
                                  <p:stCondLst>
                                    <p:cond delay="0"/>
                                  </p:stCondLst>
                                  <p:childTnLst>
                                    <p:animClr clrSpc="rgb" dir="cw">
                                      <p:cBhvr>
                                        <p:cTn id="78" dur="500" fill="hold"/>
                                        <p:tgtEl>
                                          <p:spTgt spid="19"/>
                                        </p:tgtEl>
                                        <p:attrNameLst>
                                          <p:attrName>stroke.color</p:attrName>
                                        </p:attrNameLst>
                                      </p:cBhvr>
                                      <p:to>
                                        <a:srgbClr val="C00000"/>
                                      </p:to>
                                    </p:animClr>
                                    <p:set>
                                      <p:cBhvr>
                                        <p:cTn id="79" dur="500" fill="hold"/>
                                        <p:tgtEl>
                                          <p:spTgt spid="19"/>
                                        </p:tgtEl>
                                        <p:attrNameLst>
                                          <p:attrName>stroke.on</p:attrName>
                                        </p:attrNameLst>
                                      </p:cBhvr>
                                      <p:to>
                                        <p:strVal val="true"/>
                                      </p:to>
                                    </p:set>
                                  </p:childTnLst>
                                </p:cTn>
                              </p:par>
                            </p:childTnLst>
                          </p:cTn>
                        </p:par>
                        <p:par>
                          <p:cTn id="80" fill="hold">
                            <p:stCondLst>
                              <p:cond delay="10000"/>
                            </p:stCondLst>
                            <p:childTnLst>
                              <p:par>
                                <p:cTn id="81" presetID="7" presetClass="emph" presetSubtype="2" fill="hold" nodeType="afterEffect">
                                  <p:stCondLst>
                                    <p:cond delay="0"/>
                                  </p:stCondLst>
                                  <p:childTnLst>
                                    <p:animClr clrSpc="rgb" dir="cw">
                                      <p:cBhvr>
                                        <p:cTn id="82" dur="500" fill="hold"/>
                                        <p:tgtEl>
                                          <p:spTgt spid="55"/>
                                        </p:tgtEl>
                                        <p:attrNameLst>
                                          <p:attrName>stroke.color</p:attrName>
                                        </p:attrNameLst>
                                      </p:cBhvr>
                                      <p:to>
                                        <a:srgbClr val="C00000"/>
                                      </p:to>
                                    </p:animClr>
                                    <p:set>
                                      <p:cBhvr>
                                        <p:cTn id="83" dur="500" fill="hold"/>
                                        <p:tgtEl>
                                          <p:spTgt spid="55"/>
                                        </p:tgtEl>
                                        <p:attrNameLst>
                                          <p:attrName>stroke.on</p:attrName>
                                        </p:attrNameLst>
                                      </p:cBhvr>
                                      <p:to>
                                        <p:strVal val="true"/>
                                      </p:to>
                                    </p:set>
                                  </p:childTnLst>
                                </p:cTn>
                              </p:par>
                            </p:childTnLst>
                          </p:cTn>
                        </p:par>
                        <p:par>
                          <p:cTn id="84" fill="hold">
                            <p:stCondLst>
                              <p:cond delay="10500"/>
                            </p:stCondLst>
                            <p:childTnLst>
                              <p:par>
                                <p:cTn id="85" presetID="10" presetClass="entr" presetSubtype="0"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par>
                          <p:cTn id="88" fill="hold">
                            <p:stCondLst>
                              <p:cond delay="11000"/>
                            </p:stCondLst>
                            <p:childTnLst>
                              <p:par>
                                <p:cTn id="89" presetID="7" presetClass="emph" presetSubtype="2" fill="hold" nodeType="afterEffect">
                                  <p:stCondLst>
                                    <p:cond delay="0"/>
                                  </p:stCondLst>
                                  <p:childTnLst>
                                    <p:animClr clrSpc="rgb" dir="cw">
                                      <p:cBhvr>
                                        <p:cTn id="90" dur="500" fill="hold"/>
                                        <p:tgtEl>
                                          <p:spTgt spid="52"/>
                                        </p:tgtEl>
                                        <p:attrNameLst>
                                          <p:attrName>stroke.color</p:attrName>
                                        </p:attrNameLst>
                                      </p:cBhvr>
                                      <p:to>
                                        <a:srgbClr val="C00000"/>
                                      </p:to>
                                    </p:animClr>
                                    <p:set>
                                      <p:cBhvr>
                                        <p:cTn id="91" dur="500" fill="hold"/>
                                        <p:tgtEl>
                                          <p:spTgt spid="52"/>
                                        </p:tgtEl>
                                        <p:attrNameLst>
                                          <p:attrName>stroke.on</p:attrName>
                                        </p:attrNameLst>
                                      </p:cBhvr>
                                      <p:to>
                                        <p:strVal val="true"/>
                                      </p:to>
                                    </p:se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par>
                          <p:cTn id="96" fill="hold">
                            <p:stCondLst>
                              <p:cond delay="12000"/>
                            </p:stCondLst>
                            <p:childTnLst>
                              <p:par>
                                <p:cTn id="97" presetID="7" presetClass="emph" presetSubtype="2" fill="hold" nodeType="afterEffect">
                                  <p:stCondLst>
                                    <p:cond delay="0"/>
                                  </p:stCondLst>
                                  <p:childTnLst>
                                    <p:animClr clrSpc="rgb" dir="cw">
                                      <p:cBhvr>
                                        <p:cTn id="98" dur="500" fill="hold"/>
                                        <p:tgtEl>
                                          <p:spTgt spid="49"/>
                                        </p:tgtEl>
                                        <p:attrNameLst>
                                          <p:attrName>stroke.color</p:attrName>
                                        </p:attrNameLst>
                                      </p:cBhvr>
                                      <p:to>
                                        <a:srgbClr val="C00000"/>
                                      </p:to>
                                    </p:animClr>
                                    <p:set>
                                      <p:cBhvr>
                                        <p:cTn id="99" dur="500" fill="hold"/>
                                        <p:tgtEl>
                                          <p:spTgt spid="49"/>
                                        </p:tgtEl>
                                        <p:attrNameLst>
                                          <p:attrName>stroke.on</p:attrName>
                                        </p:attrNameLst>
                                      </p:cBhvr>
                                      <p:to>
                                        <p:strVal val="true"/>
                                      </p:to>
                                    </p:se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Cleaning up the Systems</a:t>
            </a:r>
            <a:endParaRPr lang="en-US" dirty="0"/>
          </a:p>
        </p:txBody>
      </p:sp>
      <p:pic>
        <p:nvPicPr>
          <p:cNvPr id="6" name="Picture 3"/>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2977" y="2792399"/>
            <a:ext cx="596623" cy="60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2977" y="4306254"/>
            <a:ext cx="596623" cy="60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233254"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2" descr="http://simpleicon.com/wp-content/uploads/computer-7-256x256.png"/>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1654121"/>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581" y="2325891"/>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simpleicon.com/wp-content/uploads/computer-7-256x256.png"/>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3175739"/>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impleicon.com/wp-content/uploads/computer-7-256x256.png"/>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4725226"/>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48740" y="1809219"/>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2342" y="1540234"/>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82342" y="3048961"/>
            <a:ext cx="979769" cy="12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82342" y="4615637"/>
            <a:ext cx="876635" cy="116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399553" y="4669078"/>
            <a:ext cx="936797"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0744200"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Elbow Connector 20"/>
          <p:cNvCxnSpPr>
            <a:stCxn id="11" idx="1"/>
            <a:endCxn id="10" idx="3"/>
          </p:cNvCxnSpPr>
          <p:nvPr/>
        </p:nvCxnSpPr>
        <p:spPr>
          <a:xfrm rot="10800000">
            <a:off x="3896067" y="2128957"/>
            <a:ext cx="2821514" cy="445217"/>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1" idx="1"/>
            <a:endCxn id="13" idx="3"/>
          </p:cNvCxnSpPr>
          <p:nvPr/>
        </p:nvCxnSpPr>
        <p:spPr>
          <a:xfrm rot="10800000" flipV="1">
            <a:off x="3896067" y="2574172"/>
            <a:ext cx="2821514" cy="1076401"/>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1"/>
            <a:endCxn id="14" idx="3"/>
          </p:cNvCxnSpPr>
          <p:nvPr/>
        </p:nvCxnSpPr>
        <p:spPr>
          <a:xfrm rot="10800000" flipV="1">
            <a:off x="3896067" y="2574173"/>
            <a:ext cx="2821514" cy="2625888"/>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1" idx="1"/>
            <a:endCxn id="12" idx="3"/>
          </p:cNvCxnSpPr>
          <p:nvPr/>
        </p:nvCxnSpPr>
        <p:spPr>
          <a:xfrm rot="10800000" flipV="1">
            <a:off x="3899177" y="2574173"/>
            <a:ext cx="2818404" cy="4270712"/>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1490" y="3419741"/>
            <a:ext cx="1139825" cy="461665"/>
          </a:xfrm>
          <a:prstGeom prst="rect">
            <a:avLst/>
          </a:prstGeom>
          <a:noFill/>
        </p:spPr>
        <p:txBody>
          <a:bodyPr wrap="square" rtlCol="0" anchor="ctr">
            <a:spAutoFit/>
          </a:bodyPr>
          <a:lstStyle/>
          <a:p>
            <a:pPr algn="l"/>
            <a:r>
              <a:rPr lang="en-US" sz="2400" dirty="0" smtClean="0"/>
              <a:t>Users</a:t>
            </a:r>
            <a:endParaRPr lang="en-US" sz="2400" dirty="0" smtClean="0">
              <a:solidFill>
                <a:schemeClr val="tx1"/>
              </a:solidFill>
            </a:endParaRPr>
          </a:p>
        </p:txBody>
      </p:sp>
      <p:sp>
        <p:nvSpPr>
          <p:cNvPr id="26" name="TextBox 25"/>
          <p:cNvSpPr txBox="1"/>
          <p:nvPr/>
        </p:nvSpPr>
        <p:spPr>
          <a:xfrm>
            <a:off x="403931" y="6705600"/>
            <a:ext cx="2382204" cy="461665"/>
          </a:xfrm>
          <a:prstGeom prst="rect">
            <a:avLst/>
          </a:prstGeom>
          <a:noFill/>
        </p:spPr>
        <p:txBody>
          <a:bodyPr wrap="square" rtlCol="0" anchor="ctr">
            <a:spAutoFit/>
          </a:bodyPr>
          <a:lstStyle/>
          <a:p>
            <a:pPr algn="l"/>
            <a:r>
              <a:rPr lang="en-US" sz="2400" dirty="0" smtClean="0"/>
              <a:t>Shared Storage</a:t>
            </a:r>
            <a:endParaRPr lang="en-US" sz="2400" dirty="0" smtClean="0">
              <a:solidFill>
                <a:schemeClr val="tx1"/>
              </a:solidFill>
            </a:endParaRPr>
          </a:p>
        </p:txBody>
      </p:sp>
      <p:sp>
        <p:nvSpPr>
          <p:cNvPr id="27" name="TextBox 26"/>
          <p:cNvSpPr txBox="1"/>
          <p:nvPr/>
        </p:nvSpPr>
        <p:spPr>
          <a:xfrm>
            <a:off x="7184424" y="5846520"/>
            <a:ext cx="1570163" cy="461665"/>
          </a:xfrm>
          <a:prstGeom prst="rect">
            <a:avLst/>
          </a:prstGeom>
          <a:noFill/>
        </p:spPr>
        <p:txBody>
          <a:bodyPr wrap="square" rtlCol="0" anchor="ctr">
            <a:spAutoFit/>
          </a:bodyPr>
          <a:lstStyle/>
          <a:p>
            <a:pPr algn="ctr"/>
            <a:r>
              <a:rPr lang="en-US" sz="2400" dirty="0" smtClean="0"/>
              <a:t>Manager</a:t>
            </a:r>
            <a:endParaRPr lang="en-US" sz="2400" dirty="0" smtClean="0">
              <a:solidFill>
                <a:schemeClr val="tx1"/>
              </a:solidFill>
            </a:endParaRPr>
          </a:p>
        </p:txBody>
      </p:sp>
      <p:sp>
        <p:nvSpPr>
          <p:cNvPr id="28" name="Rectangle 27"/>
          <p:cNvSpPr/>
          <p:nvPr/>
        </p:nvSpPr>
        <p:spPr>
          <a:xfrm>
            <a:off x="12206715" y="3198068"/>
            <a:ext cx="2067515" cy="954107"/>
          </a:xfrm>
          <a:prstGeom prst="rect">
            <a:avLst/>
          </a:prstGeom>
        </p:spPr>
        <p:txBody>
          <a:bodyPr wrap="square">
            <a:spAutoFit/>
          </a:bodyPr>
          <a:lstStyle/>
          <a:p>
            <a:pPr algn="ctr"/>
            <a:r>
              <a:rPr lang="en-US" sz="2800" dirty="0" smtClean="0"/>
              <a:t>Cyber Criminal</a:t>
            </a:r>
            <a:endParaRPr lang="en-US" sz="2800" dirty="0"/>
          </a:p>
        </p:txBody>
      </p:sp>
      <p:sp>
        <p:nvSpPr>
          <p:cNvPr id="29" name="TextBox 28"/>
          <p:cNvSpPr txBox="1"/>
          <p:nvPr/>
        </p:nvSpPr>
        <p:spPr>
          <a:xfrm>
            <a:off x="10428299" y="2991073"/>
            <a:ext cx="1570163" cy="830997"/>
          </a:xfrm>
          <a:prstGeom prst="rect">
            <a:avLst/>
          </a:prstGeom>
          <a:noFill/>
        </p:spPr>
        <p:txBody>
          <a:bodyPr wrap="square" rtlCol="0" anchor="ctr">
            <a:spAutoFit/>
          </a:bodyPr>
          <a:lstStyle/>
          <a:p>
            <a:pPr algn="ctr"/>
            <a:r>
              <a:rPr lang="en-US" sz="2400" dirty="0" smtClean="0"/>
              <a:t>Site with Malware</a:t>
            </a:r>
            <a:endParaRPr lang="en-US" sz="2400" dirty="0" smtClean="0">
              <a:solidFill>
                <a:schemeClr val="tx1"/>
              </a:solidFill>
            </a:endParaRPr>
          </a:p>
        </p:txBody>
      </p:sp>
      <p:sp>
        <p:nvSpPr>
          <p:cNvPr id="30" name="TextBox 29"/>
          <p:cNvSpPr txBox="1"/>
          <p:nvPr/>
        </p:nvSpPr>
        <p:spPr>
          <a:xfrm>
            <a:off x="6629400"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31" name="TextBox 30"/>
          <p:cNvSpPr txBox="1"/>
          <p:nvPr/>
        </p:nvSpPr>
        <p:spPr>
          <a:xfrm>
            <a:off x="8763000"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32" name="Picture 34" descr="C:\Users\rgonsalv\AppData\Local\Microsoft\Windows\Temporary Internet Files\Content.IE5\WQXBN4A2\1412356667[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7294" y="2362200"/>
            <a:ext cx="45624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3086927" y="3910304"/>
            <a:ext cx="276759" cy="388026"/>
            <a:chOff x="3086927" y="3910304"/>
            <a:chExt cx="276759" cy="388026"/>
          </a:xfrm>
        </p:grpSpPr>
        <p:sp>
          <p:nvSpPr>
            <p:cNvPr id="36" name="Folded Corner 35"/>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3080577" y="2367254"/>
            <a:ext cx="276759" cy="388026"/>
            <a:chOff x="3086927" y="3910304"/>
            <a:chExt cx="276759" cy="388026"/>
          </a:xfrm>
        </p:grpSpPr>
        <p:sp>
          <p:nvSpPr>
            <p:cNvPr id="39" name="Folded Corner 38"/>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3232977" y="2462504"/>
            <a:ext cx="276759" cy="388026"/>
            <a:chOff x="3086927" y="3910304"/>
            <a:chExt cx="276759" cy="388026"/>
          </a:xfrm>
        </p:grpSpPr>
        <p:sp>
          <p:nvSpPr>
            <p:cNvPr id="42" name="Folded Corner 41"/>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3385377" y="2564104"/>
            <a:ext cx="276759" cy="388026"/>
            <a:chOff x="3086927" y="3910304"/>
            <a:chExt cx="276759" cy="388026"/>
          </a:xfrm>
        </p:grpSpPr>
        <p:sp>
          <p:nvSpPr>
            <p:cNvPr id="45" name="Folded Corner 44"/>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3093277" y="5453354"/>
            <a:ext cx="276759" cy="388026"/>
            <a:chOff x="3086927" y="3910304"/>
            <a:chExt cx="276759" cy="388026"/>
          </a:xfrm>
        </p:grpSpPr>
        <p:sp>
          <p:nvSpPr>
            <p:cNvPr id="48" name="Folded Corner 47"/>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3245677" y="5548604"/>
            <a:ext cx="276759" cy="388026"/>
            <a:chOff x="3086927" y="3910304"/>
            <a:chExt cx="276759" cy="388026"/>
          </a:xfrm>
        </p:grpSpPr>
        <p:sp>
          <p:nvSpPr>
            <p:cNvPr id="51" name="Folded Corner 50"/>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311900" y="3804322"/>
            <a:ext cx="1074953" cy="967787"/>
            <a:chOff x="6311900" y="3804322"/>
            <a:chExt cx="1074953" cy="967787"/>
          </a:xfrm>
        </p:grpSpPr>
        <p:sp>
          <p:nvSpPr>
            <p:cNvPr id="62" name="Rounded Rectangular Callout 61"/>
            <p:cNvSpPr/>
            <p:nvPr/>
          </p:nvSpPr>
          <p:spPr>
            <a:xfrm>
              <a:off x="6311900" y="3804322"/>
              <a:ext cx="1074953" cy="967787"/>
            </a:xfrm>
            <a:prstGeom prst="wedgeRoundRectCallout">
              <a:avLst>
                <a:gd name="adj1" fmla="val 50054"/>
                <a:gd name="adj2" fmla="val 83496"/>
                <a:gd name="adj3" fmla="val 16667"/>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3"/>
            <p:cNvPicPr>
              <a:picLocks noChangeAspect="1" noChangeArrowheads="1"/>
            </p:cNvPicPr>
            <p:nvPr/>
          </p:nvPicPr>
          <p:blipFill>
            <a:blip r:embed="rId13"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3075" y="3936856"/>
              <a:ext cx="711349" cy="72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 name="Picture 34" descr="C:\Users\rgonsalv\AppData\Local\Microsoft\Windows\Temporary Internet Files\Content.IE5\WQXBN4A2\1412356667[1].png"/>
          <p:cNvPicPr>
            <a:picLocks noChangeAspect="1" noChangeArrowheads="1"/>
          </p:cNvPicPr>
          <p:nvPr/>
        </p:nvPicPr>
        <p:blipFill>
          <a:blip r:embed="rId1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000" y="1893478"/>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4" descr="C:\Users\rgonsalv\AppData\Local\Microsoft\Windows\Temporary Internet Files\Content.IE5\WQXBN4A2\1412356667[1].png"/>
          <p:cNvPicPr>
            <a:picLocks noChangeAspect="1" noChangeArrowheads="1"/>
          </p:cNvPicPr>
          <p:nvPr/>
        </p:nvPicPr>
        <p:blipFill>
          <a:blip r:embed="rId1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7229" y="4952363"/>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4" descr="C:\Users\rgonsalv\AppData\Local\Microsoft\Windows\Temporary Internet Files\Content.IE5\WQXBN4A2\1412356667[1].png"/>
          <p:cNvPicPr>
            <a:picLocks noChangeAspect="1" noChangeArrowheads="1"/>
          </p:cNvPicPr>
          <p:nvPr/>
        </p:nvPicPr>
        <p:blipFill>
          <a:blip r:embed="rId1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8115" y="3406592"/>
            <a:ext cx="304800" cy="30543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96066" y="1287128"/>
            <a:ext cx="596623" cy="60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2"/>
          <p:cNvPicPr>
            <a:picLocks noChangeAspect="1" noChangeArrowheads="1"/>
          </p:cNvPicPr>
          <p:nvPr/>
        </p:nvPicPr>
        <p:blipFill>
          <a:blip r:embed="rId1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759" y="6302834"/>
            <a:ext cx="903418" cy="10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3169477" y="6558254"/>
            <a:ext cx="276759" cy="388026"/>
            <a:chOff x="3086927" y="3910304"/>
            <a:chExt cx="276759" cy="388026"/>
          </a:xfrm>
        </p:grpSpPr>
        <p:sp>
          <p:nvSpPr>
            <p:cNvPr id="54" name="Folded Corner 53"/>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3321877" y="6653504"/>
            <a:ext cx="276759" cy="388026"/>
            <a:chOff x="3086927" y="3910304"/>
            <a:chExt cx="276759" cy="388026"/>
          </a:xfrm>
        </p:grpSpPr>
        <p:sp>
          <p:nvSpPr>
            <p:cNvPr id="57" name="Folded Corner 56"/>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3474277" y="6755104"/>
            <a:ext cx="276759" cy="388026"/>
            <a:chOff x="3086927" y="3910304"/>
            <a:chExt cx="276759" cy="388026"/>
          </a:xfrm>
        </p:grpSpPr>
        <p:sp>
          <p:nvSpPr>
            <p:cNvPr id="60" name="Folded Corner 59"/>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9" name="Elbow Connector 68"/>
          <p:cNvCxnSpPr>
            <a:endCxn id="11" idx="3"/>
          </p:cNvCxnSpPr>
          <p:nvPr/>
        </p:nvCxnSpPr>
        <p:spPr>
          <a:xfrm rot="10800000">
            <a:off x="8065824" y="2574174"/>
            <a:ext cx="2678378" cy="2317"/>
          </a:xfrm>
          <a:prstGeom prst="bentConnector3">
            <a:avLst>
              <a:gd name="adj1" fmla="val 50000"/>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12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2000"/>
                            </p:stCondLst>
                            <p:childTnLst>
                              <p:par>
                                <p:cTn id="17" presetID="10" presetClass="exit" presetSubtype="0" fill="hold" nodeType="afterEffect">
                                  <p:stCondLst>
                                    <p:cond delay="0"/>
                                  </p:stCondLst>
                                  <p:childTnLst>
                                    <p:animEffect transition="out" filter="fade">
                                      <p:cBhvr>
                                        <p:cTn id="18" dur="500"/>
                                        <p:tgtEl>
                                          <p:spTgt spid="64"/>
                                        </p:tgtEl>
                                      </p:cBhvr>
                                    </p:animEffect>
                                    <p:set>
                                      <p:cBhvr>
                                        <p:cTn id="19" dur="1" fill="hold">
                                          <p:stCondLst>
                                            <p:cond delay="499"/>
                                          </p:stCondLst>
                                        </p:cTn>
                                        <p:tgtEl>
                                          <p:spTgt spid="64"/>
                                        </p:tgtEl>
                                        <p:attrNameLst>
                                          <p:attrName>style.visibility</p:attrName>
                                        </p:attrNameLst>
                                      </p:cBhvr>
                                      <p:to>
                                        <p:strVal val="hidden"/>
                                      </p:to>
                                    </p:se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xit" presetSubtype="0" fill="hold" nodeType="afterEffect">
                                  <p:stCondLst>
                                    <p:cond delay="0"/>
                                  </p:stCondLst>
                                  <p:childTnLst>
                                    <p:animEffect transition="out" filter="fade">
                                      <p:cBhvr>
                                        <p:cTn id="26" dur="500"/>
                                        <p:tgtEl>
                                          <p:spTgt spid="66"/>
                                        </p:tgtEl>
                                      </p:cBhvr>
                                    </p:animEffect>
                                    <p:set>
                                      <p:cBhvr>
                                        <p:cTn id="27" dur="1" fill="hold">
                                          <p:stCondLst>
                                            <p:cond delay="499"/>
                                          </p:stCondLst>
                                        </p:cTn>
                                        <p:tgtEl>
                                          <p:spTgt spid="66"/>
                                        </p:tgtEl>
                                        <p:attrNameLst>
                                          <p:attrName>style.visibility</p:attrName>
                                        </p:attrNameLst>
                                      </p:cBhvr>
                                      <p:to>
                                        <p:strVal val="hidden"/>
                                      </p:to>
                                    </p:se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000"/>
                            </p:stCondLst>
                            <p:childTnLst>
                              <p:par>
                                <p:cTn id="33" presetID="10" presetClass="exit" presetSubtype="0" fill="hold" nodeType="afterEffect">
                                  <p:stCondLst>
                                    <p:cond delay="0"/>
                                  </p:stCondLst>
                                  <p:childTnLst>
                                    <p:animEffect transition="out" filter="fade">
                                      <p:cBhvr>
                                        <p:cTn id="34" dur="500"/>
                                        <p:tgtEl>
                                          <p:spTgt spid="65"/>
                                        </p:tgtEl>
                                      </p:cBhvr>
                                    </p:animEffect>
                                    <p:set>
                                      <p:cBhvr>
                                        <p:cTn id="35"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the Payment</a:t>
            </a:r>
            <a:endParaRPr lang="en-US" dirty="0"/>
          </a:p>
        </p:txBody>
      </p:sp>
      <p:sp>
        <p:nvSpPr>
          <p:cNvPr id="9" name="Rectangle 8"/>
          <p:cNvSpPr/>
          <p:nvPr/>
        </p:nvSpPr>
        <p:spPr>
          <a:xfrm>
            <a:off x="9233254"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1654121"/>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581" y="2325891"/>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3175739"/>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4725226"/>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648740" y="1809219"/>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82342" y="1540234"/>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2342" y="3048961"/>
            <a:ext cx="979769" cy="12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82342" y="4615637"/>
            <a:ext cx="876635" cy="116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399553" y="4669078"/>
            <a:ext cx="936797"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0744200"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Elbow Connector 20"/>
          <p:cNvCxnSpPr>
            <a:stCxn id="11" idx="1"/>
            <a:endCxn id="10" idx="3"/>
          </p:cNvCxnSpPr>
          <p:nvPr/>
        </p:nvCxnSpPr>
        <p:spPr>
          <a:xfrm rot="10800000">
            <a:off x="3896067" y="2128957"/>
            <a:ext cx="2821514" cy="445217"/>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1" idx="1"/>
            <a:endCxn id="13" idx="3"/>
          </p:cNvCxnSpPr>
          <p:nvPr/>
        </p:nvCxnSpPr>
        <p:spPr>
          <a:xfrm rot="10800000" flipV="1">
            <a:off x="3896067" y="2574172"/>
            <a:ext cx="2821514" cy="1076401"/>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1"/>
            <a:endCxn id="14" idx="3"/>
          </p:cNvCxnSpPr>
          <p:nvPr/>
        </p:nvCxnSpPr>
        <p:spPr>
          <a:xfrm rot="10800000" flipV="1">
            <a:off x="3896067" y="2574173"/>
            <a:ext cx="2821514" cy="2625888"/>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1" idx="1"/>
            <a:endCxn id="12" idx="3"/>
          </p:cNvCxnSpPr>
          <p:nvPr/>
        </p:nvCxnSpPr>
        <p:spPr>
          <a:xfrm rot="10800000" flipV="1">
            <a:off x="3899177" y="2574173"/>
            <a:ext cx="2818404" cy="4270712"/>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1490" y="3419741"/>
            <a:ext cx="1139825" cy="461665"/>
          </a:xfrm>
          <a:prstGeom prst="rect">
            <a:avLst/>
          </a:prstGeom>
          <a:noFill/>
        </p:spPr>
        <p:txBody>
          <a:bodyPr wrap="square" rtlCol="0" anchor="ctr">
            <a:spAutoFit/>
          </a:bodyPr>
          <a:lstStyle/>
          <a:p>
            <a:pPr algn="l"/>
            <a:r>
              <a:rPr lang="en-US" sz="2400" dirty="0" smtClean="0"/>
              <a:t>Users</a:t>
            </a:r>
            <a:endParaRPr lang="en-US" sz="2400" dirty="0" smtClean="0">
              <a:solidFill>
                <a:schemeClr val="tx1"/>
              </a:solidFill>
            </a:endParaRPr>
          </a:p>
        </p:txBody>
      </p:sp>
      <p:sp>
        <p:nvSpPr>
          <p:cNvPr id="26" name="TextBox 25"/>
          <p:cNvSpPr txBox="1"/>
          <p:nvPr/>
        </p:nvSpPr>
        <p:spPr>
          <a:xfrm>
            <a:off x="403931" y="6705600"/>
            <a:ext cx="2382204" cy="461665"/>
          </a:xfrm>
          <a:prstGeom prst="rect">
            <a:avLst/>
          </a:prstGeom>
          <a:noFill/>
        </p:spPr>
        <p:txBody>
          <a:bodyPr wrap="square" rtlCol="0" anchor="ctr">
            <a:spAutoFit/>
          </a:bodyPr>
          <a:lstStyle/>
          <a:p>
            <a:pPr algn="l"/>
            <a:r>
              <a:rPr lang="en-US" sz="2400" dirty="0" smtClean="0"/>
              <a:t>Shared Storage</a:t>
            </a:r>
            <a:endParaRPr lang="en-US" sz="2400" dirty="0" smtClean="0">
              <a:solidFill>
                <a:schemeClr val="tx1"/>
              </a:solidFill>
            </a:endParaRPr>
          </a:p>
        </p:txBody>
      </p:sp>
      <p:sp>
        <p:nvSpPr>
          <p:cNvPr id="27" name="TextBox 26"/>
          <p:cNvSpPr txBox="1"/>
          <p:nvPr/>
        </p:nvSpPr>
        <p:spPr>
          <a:xfrm>
            <a:off x="7184424" y="5846520"/>
            <a:ext cx="1570163" cy="461665"/>
          </a:xfrm>
          <a:prstGeom prst="rect">
            <a:avLst/>
          </a:prstGeom>
          <a:noFill/>
        </p:spPr>
        <p:txBody>
          <a:bodyPr wrap="square" rtlCol="0" anchor="ctr">
            <a:spAutoFit/>
          </a:bodyPr>
          <a:lstStyle/>
          <a:p>
            <a:pPr algn="ctr"/>
            <a:r>
              <a:rPr lang="en-US" sz="2400" dirty="0" smtClean="0"/>
              <a:t>Manager</a:t>
            </a:r>
            <a:endParaRPr lang="en-US" sz="2400" dirty="0" smtClean="0">
              <a:solidFill>
                <a:schemeClr val="tx1"/>
              </a:solidFill>
            </a:endParaRPr>
          </a:p>
        </p:txBody>
      </p:sp>
      <p:sp>
        <p:nvSpPr>
          <p:cNvPr id="28" name="Rectangle 27"/>
          <p:cNvSpPr/>
          <p:nvPr/>
        </p:nvSpPr>
        <p:spPr>
          <a:xfrm>
            <a:off x="12206715" y="3198068"/>
            <a:ext cx="2067515" cy="954107"/>
          </a:xfrm>
          <a:prstGeom prst="rect">
            <a:avLst/>
          </a:prstGeom>
        </p:spPr>
        <p:txBody>
          <a:bodyPr wrap="square">
            <a:spAutoFit/>
          </a:bodyPr>
          <a:lstStyle/>
          <a:p>
            <a:pPr algn="ctr"/>
            <a:r>
              <a:rPr lang="en-US" sz="2800" dirty="0" smtClean="0"/>
              <a:t>Cyber Criminal</a:t>
            </a:r>
            <a:endParaRPr lang="en-US" sz="2800" dirty="0"/>
          </a:p>
        </p:txBody>
      </p:sp>
      <p:sp>
        <p:nvSpPr>
          <p:cNvPr id="29" name="TextBox 28"/>
          <p:cNvSpPr txBox="1"/>
          <p:nvPr/>
        </p:nvSpPr>
        <p:spPr>
          <a:xfrm>
            <a:off x="10428299" y="2991073"/>
            <a:ext cx="1570163" cy="830997"/>
          </a:xfrm>
          <a:prstGeom prst="rect">
            <a:avLst/>
          </a:prstGeom>
          <a:noFill/>
        </p:spPr>
        <p:txBody>
          <a:bodyPr wrap="square" rtlCol="0" anchor="ctr">
            <a:spAutoFit/>
          </a:bodyPr>
          <a:lstStyle/>
          <a:p>
            <a:pPr algn="ctr"/>
            <a:r>
              <a:rPr lang="en-US" sz="2400" dirty="0" smtClean="0"/>
              <a:t>Site with Malware</a:t>
            </a:r>
            <a:endParaRPr lang="en-US" sz="2400" dirty="0" smtClean="0">
              <a:solidFill>
                <a:schemeClr val="tx1"/>
              </a:solidFill>
            </a:endParaRPr>
          </a:p>
        </p:txBody>
      </p:sp>
      <p:sp>
        <p:nvSpPr>
          <p:cNvPr id="30" name="TextBox 29"/>
          <p:cNvSpPr txBox="1"/>
          <p:nvPr/>
        </p:nvSpPr>
        <p:spPr>
          <a:xfrm>
            <a:off x="6629400"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31" name="TextBox 30"/>
          <p:cNvSpPr txBox="1"/>
          <p:nvPr/>
        </p:nvSpPr>
        <p:spPr>
          <a:xfrm>
            <a:off x="8763000"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32" name="Picture 34" descr="C:\Users\rgonsalv\AppData\Local\Microsoft\Windows\Temporary Internet Files\Content.IE5\WQXBN4A2\1412356667[1].png"/>
          <p:cNvPicPr>
            <a:picLocks noChangeAspect="1" noChangeArrowheads="1"/>
          </p:cNvPicPr>
          <p:nvPr/>
        </p:nvPicPr>
        <p:blipFill>
          <a:blip r:embed="rId10"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7294" y="2362200"/>
            <a:ext cx="45624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0708865" y="4732052"/>
            <a:ext cx="1749899" cy="2355236"/>
            <a:chOff x="10708865" y="4732052"/>
            <a:chExt cx="1749899" cy="2355236"/>
          </a:xfrm>
        </p:grpSpPr>
        <p:pic>
          <p:nvPicPr>
            <p:cNvPr id="8" name="Picture 4" descr="Image result for money bag clipart"/>
            <p:cNvPicPr>
              <a:picLocks noChangeAspect="1" noChangeArrowheads="1"/>
            </p:cNvPicPr>
            <p:nvPr/>
          </p:nvPicPr>
          <p:blipFill>
            <a:blip r:embed="rId11"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08865" y="4732052"/>
              <a:ext cx="1749899" cy="174989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759263" y="6256291"/>
              <a:ext cx="1570163" cy="830997"/>
            </a:xfrm>
            <a:prstGeom prst="rect">
              <a:avLst/>
            </a:prstGeom>
            <a:noFill/>
          </p:spPr>
          <p:txBody>
            <a:bodyPr wrap="square" rtlCol="0" anchor="ctr">
              <a:spAutoFit/>
            </a:bodyPr>
            <a:lstStyle/>
            <a:p>
              <a:pPr algn="ctr"/>
              <a:r>
                <a:rPr lang="en-US" sz="2400" dirty="0" smtClean="0"/>
                <a:t>Cash in Bitcoin</a:t>
              </a:r>
              <a:endParaRPr lang="en-US" sz="2400" dirty="0" smtClean="0">
                <a:solidFill>
                  <a:schemeClr val="tx1"/>
                </a:solidFill>
              </a:endParaRPr>
            </a:p>
          </p:txBody>
        </p:sp>
      </p:grpSp>
      <p:sp>
        <p:nvSpPr>
          <p:cNvPr id="34" name="Freeform 33"/>
          <p:cNvSpPr/>
          <p:nvPr/>
        </p:nvSpPr>
        <p:spPr>
          <a:xfrm>
            <a:off x="8436428" y="3712028"/>
            <a:ext cx="4060371" cy="2484488"/>
          </a:xfrm>
          <a:custGeom>
            <a:avLst/>
            <a:gdLst>
              <a:gd name="connsiteX0" fmla="*/ 0 w 3962400"/>
              <a:gd name="connsiteY0" fmla="*/ 1905000 h 2538916"/>
              <a:gd name="connsiteX1" fmla="*/ 1458685 w 3962400"/>
              <a:gd name="connsiteY1" fmla="*/ 2427514 h 2538916"/>
              <a:gd name="connsiteX2" fmla="*/ 3962400 w 3962400"/>
              <a:gd name="connsiteY2" fmla="*/ 0 h 2538916"/>
            </a:gdLst>
            <a:ahLst/>
            <a:cxnLst>
              <a:cxn ang="0">
                <a:pos x="connsiteX0" y="connsiteY0"/>
              </a:cxn>
              <a:cxn ang="0">
                <a:pos x="connsiteX1" y="connsiteY1"/>
              </a:cxn>
              <a:cxn ang="0">
                <a:pos x="connsiteX2" y="connsiteY2"/>
              </a:cxn>
            </a:cxnLst>
            <a:rect l="l" t="t" r="r" b="b"/>
            <a:pathLst>
              <a:path w="3962400" h="2538916">
                <a:moveTo>
                  <a:pt x="0" y="1905000"/>
                </a:moveTo>
                <a:cubicBezTo>
                  <a:pt x="399142" y="2325007"/>
                  <a:pt x="798285" y="2745014"/>
                  <a:pt x="1458685" y="2427514"/>
                </a:cubicBezTo>
                <a:cubicBezTo>
                  <a:pt x="2119085" y="2110014"/>
                  <a:pt x="3040742" y="1055007"/>
                  <a:pt x="3962400" y="0"/>
                </a:cubicBezTo>
              </a:path>
            </a:pathLst>
          </a:custGeom>
          <a:ln w="152400">
            <a:solidFill>
              <a:schemeClr val="accent3">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5" name="Group 34"/>
          <p:cNvGrpSpPr/>
          <p:nvPr/>
        </p:nvGrpSpPr>
        <p:grpSpPr>
          <a:xfrm>
            <a:off x="3086927" y="3910304"/>
            <a:ext cx="276759" cy="388026"/>
            <a:chOff x="3086927" y="3910304"/>
            <a:chExt cx="276759" cy="388026"/>
          </a:xfrm>
        </p:grpSpPr>
        <p:sp>
          <p:nvSpPr>
            <p:cNvPr id="36" name="Folded Corner 35"/>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3080577" y="2367254"/>
            <a:ext cx="276759" cy="388026"/>
            <a:chOff x="3086927" y="3910304"/>
            <a:chExt cx="276759" cy="388026"/>
          </a:xfrm>
        </p:grpSpPr>
        <p:sp>
          <p:nvSpPr>
            <p:cNvPr id="39" name="Folded Corner 38"/>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3232977" y="2462504"/>
            <a:ext cx="276759" cy="388026"/>
            <a:chOff x="3086927" y="3910304"/>
            <a:chExt cx="276759" cy="388026"/>
          </a:xfrm>
        </p:grpSpPr>
        <p:sp>
          <p:nvSpPr>
            <p:cNvPr id="42" name="Folded Corner 41"/>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3385377" y="2564104"/>
            <a:ext cx="276759" cy="388026"/>
            <a:chOff x="3086927" y="3910304"/>
            <a:chExt cx="276759" cy="388026"/>
          </a:xfrm>
        </p:grpSpPr>
        <p:sp>
          <p:nvSpPr>
            <p:cNvPr id="45" name="Folded Corner 44"/>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3093277" y="5453354"/>
            <a:ext cx="276759" cy="388026"/>
            <a:chOff x="3086927" y="3910304"/>
            <a:chExt cx="276759" cy="388026"/>
          </a:xfrm>
        </p:grpSpPr>
        <p:sp>
          <p:nvSpPr>
            <p:cNvPr id="48" name="Folded Corner 47"/>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3245677" y="5548604"/>
            <a:ext cx="276759" cy="388026"/>
            <a:chOff x="3086927" y="3910304"/>
            <a:chExt cx="276759" cy="388026"/>
          </a:xfrm>
        </p:grpSpPr>
        <p:sp>
          <p:nvSpPr>
            <p:cNvPr id="51" name="Folded Corner 50"/>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2"/>
          <p:cNvPicPr>
            <a:picLocks noChangeAspect="1" noChangeArrowheads="1"/>
          </p:cNvPicPr>
          <p:nvPr/>
        </p:nvPicPr>
        <p:blipFill>
          <a:blip r:embed="rId1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759" y="6302834"/>
            <a:ext cx="903418" cy="10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3169477" y="6558254"/>
            <a:ext cx="276759" cy="388026"/>
            <a:chOff x="3086927" y="3910304"/>
            <a:chExt cx="276759" cy="388026"/>
          </a:xfrm>
        </p:grpSpPr>
        <p:sp>
          <p:nvSpPr>
            <p:cNvPr id="54" name="Folded Corner 53"/>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3321877" y="6653504"/>
            <a:ext cx="276759" cy="388026"/>
            <a:chOff x="3086927" y="3910304"/>
            <a:chExt cx="276759" cy="388026"/>
          </a:xfrm>
        </p:grpSpPr>
        <p:sp>
          <p:nvSpPr>
            <p:cNvPr id="57" name="Folded Corner 56"/>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3474277" y="6755104"/>
            <a:ext cx="276759" cy="388026"/>
            <a:chOff x="3086927" y="3910304"/>
            <a:chExt cx="276759" cy="388026"/>
          </a:xfrm>
        </p:grpSpPr>
        <p:sp>
          <p:nvSpPr>
            <p:cNvPr id="60" name="Folded Corner 59"/>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34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Receiving the Key</a:t>
            </a:r>
            <a:endParaRPr lang="en-US" dirty="0"/>
          </a:p>
        </p:txBody>
      </p:sp>
      <p:sp>
        <p:nvSpPr>
          <p:cNvPr id="6" name="Rectangle 5"/>
          <p:cNvSpPr/>
          <p:nvPr/>
        </p:nvSpPr>
        <p:spPr>
          <a:xfrm>
            <a:off x="9233254"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1654121"/>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581" y="2325891"/>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2"/>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759" y="6302834"/>
            <a:ext cx="903418" cy="10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3175739"/>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4725226"/>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48740" y="1809219"/>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2342" y="1540234"/>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82342" y="3048961"/>
            <a:ext cx="979769" cy="12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82342" y="4615637"/>
            <a:ext cx="876635" cy="116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399553" y="4669078"/>
            <a:ext cx="936797"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744200"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Elbow Connector 17"/>
          <p:cNvCxnSpPr>
            <a:stCxn id="8" idx="1"/>
            <a:endCxn id="7" idx="3"/>
          </p:cNvCxnSpPr>
          <p:nvPr/>
        </p:nvCxnSpPr>
        <p:spPr>
          <a:xfrm rot="10800000">
            <a:off x="3896067" y="2128957"/>
            <a:ext cx="2821514" cy="445217"/>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1"/>
            <a:endCxn id="10" idx="3"/>
          </p:cNvCxnSpPr>
          <p:nvPr/>
        </p:nvCxnSpPr>
        <p:spPr>
          <a:xfrm rot="10800000" flipV="1">
            <a:off x="3896067" y="2574172"/>
            <a:ext cx="2821514" cy="1076401"/>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11" idx="3"/>
          </p:cNvCxnSpPr>
          <p:nvPr/>
        </p:nvCxnSpPr>
        <p:spPr>
          <a:xfrm rot="10800000" flipV="1">
            <a:off x="3896067" y="2574173"/>
            <a:ext cx="2821514" cy="2625888"/>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1"/>
            <a:endCxn id="9" idx="3"/>
          </p:cNvCxnSpPr>
          <p:nvPr/>
        </p:nvCxnSpPr>
        <p:spPr>
          <a:xfrm rot="10800000" flipV="1">
            <a:off x="3899177" y="2574173"/>
            <a:ext cx="2818404" cy="4270712"/>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1490" y="3419741"/>
            <a:ext cx="1139825" cy="461665"/>
          </a:xfrm>
          <a:prstGeom prst="rect">
            <a:avLst/>
          </a:prstGeom>
          <a:noFill/>
        </p:spPr>
        <p:txBody>
          <a:bodyPr wrap="square" rtlCol="0" anchor="ctr">
            <a:spAutoFit/>
          </a:bodyPr>
          <a:lstStyle/>
          <a:p>
            <a:pPr algn="l"/>
            <a:r>
              <a:rPr lang="en-US" sz="2400" dirty="0" smtClean="0"/>
              <a:t>Users</a:t>
            </a:r>
            <a:endParaRPr lang="en-US" sz="2400" dirty="0" smtClean="0">
              <a:solidFill>
                <a:schemeClr val="tx1"/>
              </a:solidFill>
            </a:endParaRPr>
          </a:p>
        </p:txBody>
      </p:sp>
      <p:sp>
        <p:nvSpPr>
          <p:cNvPr id="23" name="TextBox 22"/>
          <p:cNvSpPr txBox="1"/>
          <p:nvPr/>
        </p:nvSpPr>
        <p:spPr>
          <a:xfrm>
            <a:off x="403931" y="6705600"/>
            <a:ext cx="2382204" cy="461665"/>
          </a:xfrm>
          <a:prstGeom prst="rect">
            <a:avLst/>
          </a:prstGeom>
          <a:noFill/>
        </p:spPr>
        <p:txBody>
          <a:bodyPr wrap="square" rtlCol="0" anchor="ctr">
            <a:spAutoFit/>
          </a:bodyPr>
          <a:lstStyle/>
          <a:p>
            <a:pPr algn="l"/>
            <a:r>
              <a:rPr lang="en-US" sz="2400" dirty="0" smtClean="0"/>
              <a:t>Shared Storage</a:t>
            </a:r>
            <a:endParaRPr lang="en-US" sz="2400" dirty="0" smtClean="0">
              <a:solidFill>
                <a:schemeClr val="tx1"/>
              </a:solidFill>
            </a:endParaRPr>
          </a:p>
        </p:txBody>
      </p:sp>
      <p:sp>
        <p:nvSpPr>
          <p:cNvPr id="24" name="TextBox 23"/>
          <p:cNvSpPr txBox="1"/>
          <p:nvPr/>
        </p:nvSpPr>
        <p:spPr>
          <a:xfrm>
            <a:off x="7184424" y="5846520"/>
            <a:ext cx="1570163" cy="461665"/>
          </a:xfrm>
          <a:prstGeom prst="rect">
            <a:avLst/>
          </a:prstGeom>
          <a:noFill/>
        </p:spPr>
        <p:txBody>
          <a:bodyPr wrap="square" rtlCol="0" anchor="ctr">
            <a:spAutoFit/>
          </a:bodyPr>
          <a:lstStyle/>
          <a:p>
            <a:pPr algn="ctr"/>
            <a:r>
              <a:rPr lang="en-US" sz="2400" dirty="0" smtClean="0"/>
              <a:t>Manager</a:t>
            </a:r>
            <a:endParaRPr lang="en-US" sz="2400" dirty="0" smtClean="0">
              <a:solidFill>
                <a:schemeClr val="tx1"/>
              </a:solidFill>
            </a:endParaRPr>
          </a:p>
        </p:txBody>
      </p:sp>
      <p:sp>
        <p:nvSpPr>
          <p:cNvPr id="25" name="Rectangle 24"/>
          <p:cNvSpPr/>
          <p:nvPr/>
        </p:nvSpPr>
        <p:spPr>
          <a:xfrm>
            <a:off x="12206715" y="3198068"/>
            <a:ext cx="2067515" cy="954107"/>
          </a:xfrm>
          <a:prstGeom prst="rect">
            <a:avLst/>
          </a:prstGeom>
        </p:spPr>
        <p:txBody>
          <a:bodyPr wrap="square">
            <a:spAutoFit/>
          </a:bodyPr>
          <a:lstStyle/>
          <a:p>
            <a:pPr algn="ctr"/>
            <a:r>
              <a:rPr lang="en-US" sz="2800" dirty="0" smtClean="0"/>
              <a:t>Cyber Criminal</a:t>
            </a:r>
            <a:endParaRPr lang="en-US" sz="2800" dirty="0"/>
          </a:p>
        </p:txBody>
      </p:sp>
      <p:sp>
        <p:nvSpPr>
          <p:cNvPr id="26" name="TextBox 25"/>
          <p:cNvSpPr txBox="1"/>
          <p:nvPr/>
        </p:nvSpPr>
        <p:spPr>
          <a:xfrm>
            <a:off x="10428299" y="2991073"/>
            <a:ext cx="1570163" cy="830997"/>
          </a:xfrm>
          <a:prstGeom prst="rect">
            <a:avLst/>
          </a:prstGeom>
          <a:noFill/>
        </p:spPr>
        <p:txBody>
          <a:bodyPr wrap="square" rtlCol="0" anchor="ctr">
            <a:spAutoFit/>
          </a:bodyPr>
          <a:lstStyle/>
          <a:p>
            <a:pPr algn="ctr"/>
            <a:r>
              <a:rPr lang="en-US" sz="2400" dirty="0" smtClean="0"/>
              <a:t>Site with Malware</a:t>
            </a:r>
            <a:endParaRPr lang="en-US" sz="2400" dirty="0" smtClean="0">
              <a:solidFill>
                <a:schemeClr val="tx1"/>
              </a:solidFill>
            </a:endParaRPr>
          </a:p>
        </p:txBody>
      </p:sp>
      <p:sp>
        <p:nvSpPr>
          <p:cNvPr id="27" name="TextBox 26"/>
          <p:cNvSpPr txBox="1"/>
          <p:nvPr/>
        </p:nvSpPr>
        <p:spPr>
          <a:xfrm>
            <a:off x="6629400"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28" name="TextBox 27"/>
          <p:cNvSpPr txBox="1"/>
          <p:nvPr/>
        </p:nvSpPr>
        <p:spPr>
          <a:xfrm>
            <a:off x="8763000"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29" name="Picture 34" descr="C:\Users\rgonsalv\AppData\Local\Microsoft\Windows\Temporary Internet Files\Content.IE5\WQXBN4A2\1412356667[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7294" y="2362200"/>
            <a:ext cx="45624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3086927" y="3910304"/>
            <a:ext cx="276759" cy="388026"/>
            <a:chOff x="3086927" y="3910304"/>
            <a:chExt cx="276759" cy="388026"/>
          </a:xfrm>
        </p:grpSpPr>
        <p:sp>
          <p:nvSpPr>
            <p:cNvPr id="51" name="Folded Corner 50"/>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3080577" y="2367254"/>
            <a:ext cx="276759" cy="388026"/>
            <a:chOff x="3086927" y="3910304"/>
            <a:chExt cx="276759" cy="388026"/>
          </a:xfrm>
        </p:grpSpPr>
        <p:sp>
          <p:nvSpPr>
            <p:cNvPr id="54" name="Folded Corner 53"/>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3232977" y="2462504"/>
            <a:ext cx="276759" cy="388026"/>
            <a:chOff x="3086927" y="3910304"/>
            <a:chExt cx="276759" cy="388026"/>
          </a:xfrm>
        </p:grpSpPr>
        <p:sp>
          <p:nvSpPr>
            <p:cNvPr id="57" name="Folded Corner 56"/>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3385377" y="2564104"/>
            <a:ext cx="276759" cy="388026"/>
            <a:chOff x="3086927" y="3910304"/>
            <a:chExt cx="276759" cy="388026"/>
          </a:xfrm>
        </p:grpSpPr>
        <p:sp>
          <p:nvSpPr>
            <p:cNvPr id="60" name="Folded Corner 59"/>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3093277" y="5453354"/>
            <a:ext cx="276759" cy="388026"/>
            <a:chOff x="3086927" y="3910304"/>
            <a:chExt cx="276759" cy="388026"/>
          </a:xfrm>
        </p:grpSpPr>
        <p:sp>
          <p:nvSpPr>
            <p:cNvPr id="63" name="Folded Corner 62"/>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3169477" y="6558254"/>
            <a:ext cx="276759" cy="388026"/>
            <a:chOff x="3086927" y="3910304"/>
            <a:chExt cx="276759" cy="388026"/>
          </a:xfrm>
        </p:grpSpPr>
        <p:sp>
          <p:nvSpPr>
            <p:cNvPr id="66" name="Folded Corner 65"/>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3321877" y="6653504"/>
            <a:ext cx="276759" cy="388026"/>
            <a:chOff x="3086927" y="3910304"/>
            <a:chExt cx="276759" cy="388026"/>
          </a:xfrm>
        </p:grpSpPr>
        <p:sp>
          <p:nvSpPr>
            <p:cNvPr id="69" name="Folded Corner 68"/>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3474277" y="6755104"/>
            <a:ext cx="276759" cy="388026"/>
            <a:chOff x="3086927" y="3910304"/>
            <a:chExt cx="276759" cy="388026"/>
          </a:xfrm>
        </p:grpSpPr>
        <p:sp>
          <p:nvSpPr>
            <p:cNvPr id="72" name="Folded Corner 71"/>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p:cNvGrpSpPr/>
          <p:nvPr/>
        </p:nvGrpSpPr>
        <p:grpSpPr>
          <a:xfrm>
            <a:off x="3245677" y="5548604"/>
            <a:ext cx="276759" cy="388026"/>
            <a:chOff x="3086927" y="3910304"/>
            <a:chExt cx="276759" cy="388026"/>
          </a:xfrm>
        </p:grpSpPr>
        <p:sp>
          <p:nvSpPr>
            <p:cNvPr id="84" name="Folded Corner 83"/>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4" descr="C:\Users\rgonsalv\AppData\Local\Microsoft\Windows\Temporary Internet Files\Content.IE5\8NF8IBK8\lock-152879_960_720[1].png"/>
            <p:cNvPicPr>
              <a:picLocks noChangeAspect="1" noChangeArrowheads="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Freeform 73"/>
          <p:cNvSpPr/>
          <p:nvPr/>
        </p:nvSpPr>
        <p:spPr>
          <a:xfrm>
            <a:off x="8436428" y="3712028"/>
            <a:ext cx="4060371" cy="2484488"/>
          </a:xfrm>
          <a:custGeom>
            <a:avLst/>
            <a:gdLst>
              <a:gd name="connsiteX0" fmla="*/ 0 w 3962400"/>
              <a:gd name="connsiteY0" fmla="*/ 1905000 h 2538916"/>
              <a:gd name="connsiteX1" fmla="*/ 1458685 w 3962400"/>
              <a:gd name="connsiteY1" fmla="*/ 2427514 h 2538916"/>
              <a:gd name="connsiteX2" fmla="*/ 3962400 w 3962400"/>
              <a:gd name="connsiteY2" fmla="*/ 0 h 2538916"/>
            </a:gdLst>
            <a:ahLst/>
            <a:cxnLst>
              <a:cxn ang="0">
                <a:pos x="connsiteX0" y="connsiteY0"/>
              </a:cxn>
              <a:cxn ang="0">
                <a:pos x="connsiteX1" y="connsiteY1"/>
              </a:cxn>
              <a:cxn ang="0">
                <a:pos x="connsiteX2" y="connsiteY2"/>
              </a:cxn>
            </a:cxnLst>
            <a:rect l="l" t="t" r="r" b="b"/>
            <a:pathLst>
              <a:path w="3962400" h="2538916">
                <a:moveTo>
                  <a:pt x="0" y="1905000"/>
                </a:moveTo>
                <a:cubicBezTo>
                  <a:pt x="399142" y="2325007"/>
                  <a:pt x="798285" y="2745014"/>
                  <a:pt x="1458685" y="2427514"/>
                </a:cubicBezTo>
                <a:cubicBezTo>
                  <a:pt x="2119085" y="2110014"/>
                  <a:pt x="3040742" y="1055007"/>
                  <a:pt x="3962400" y="0"/>
                </a:cubicBezTo>
              </a:path>
            </a:pathLst>
          </a:custGeom>
          <a:ln w="1524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5" name="Group 74"/>
          <p:cNvGrpSpPr/>
          <p:nvPr/>
        </p:nvGrpSpPr>
        <p:grpSpPr>
          <a:xfrm>
            <a:off x="10759263" y="4750711"/>
            <a:ext cx="1699501" cy="2057177"/>
            <a:chOff x="10759263" y="4750711"/>
            <a:chExt cx="1699501" cy="2057177"/>
          </a:xfrm>
        </p:grpSpPr>
        <p:sp>
          <p:nvSpPr>
            <p:cNvPr id="76" name="TextBox 75"/>
            <p:cNvSpPr txBox="1"/>
            <p:nvPr/>
          </p:nvSpPr>
          <p:spPr>
            <a:xfrm>
              <a:off x="10759263" y="5976891"/>
              <a:ext cx="1699501" cy="830997"/>
            </a:xfrm>
            <a:prstGeom prst="rect">
              <a:avLst/>
            </a:prstGeom>
            <a:noFill/>
          </p:spPr>
          <p:txBody>
            <a:bodyPr wrap="square" rtlCol="0" anchor="ctr">
              <a:spAutoFit/>
            </a:bodyPr>
            <a:lstStyle/>
            <a:p>
              <a:pPr algn="ctr"/>
              <a:r>
                <a:rPr lang="en-US" sz="2400" dirty="0" smtClean="0"/>
                <a:t>Key for Decryption</a:t>
              </a:r>
              <a:endParaRPr lang="en-US" sz="2400" dirty="0" smtClean="0">
                <a:solidFill>
                  <a:schemeClr val="tx1"/>
                </a:solidFill>
              </a:endParaRPr>
            </a:p>
          </p:txBody>
        </p:sp>
        <p:pic>
          <p:nvPicPr>
            <p:cNvPr id="77" name="Picture 2" descr="C:\Users\rgonsalv\AppData\Local\Microsoft\Windows\Temporary Internet Files\Content.IE5\8JYMH9SM\Octicons-key.svg[1].png"/>
            <p:cNvPicPr>
              <a:picLocks noChangeAspect="1" noChangeArrowheads="1"/>
            </p:cNvPicPr>
            <p:nvPr/>
          </p:nvPicPr>
          <p:blipFill>
            <a:blip r:embed="rId13"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59808" y="4750711"/>
              <a:ext cx="1099735" cy="12547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314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Decrypting the Files</a:t>
            </a:r>
            <a:endParaRPr lang="en-US" dirty="0"/>
          </a:p>
        </p:txBody>
      </p:sp>
      <p:sp>
        <p:nvSpPr>
          <p:cNvPr id="6" name="Rectangle 5"/>
          <p:cNvSpPr/>
          <p:nvPr/>
        </p:nvSpPr>
        <p:spPr>
          <a:xfrm>
            <a:off x="9233254" y="1448637"/>
            <a:ext cx="579549" cy="539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1654121"/>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581" y="2325891"/>
            <a:ext cx="1348243" cy="49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2"/>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759" y="6302834"/>
            <a:ext cx="903418" cy="108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3175739"/>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impleicon.com/wp-content/uploads/computer-7-256x256.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398" y="4725226"/>
            <a:ext cx="949669" cy="949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48740" y="1809219"/>
            <a:ext cx="902419" cy="13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2342" y="1540234"/>
            <a:ext cx="919608"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82342" y="3048961"/>
            <a:ext cx="979769" cy="12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82342" y="4615637"/>
            <a:ext cx="876635" cy="116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399553" y="4669078"/>
            <a:ext cx="936797" cy="117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744200" y="2173491"/>
            <a:ext cx="990600" cy="805994"/>
          </a:xfrm>
          <a:prstGeom prst="rect">
            <a:avLst/>
          </a:prstGeom>
          <a:solidFill>
            <a:schemeClr val="accent6">
              <a:lumMod val="20000"/>
              <a:lumOff val="80000"/>
            </a:schemeClr>
          </a:solidFill>
          <a:ln w="76200">
            <a:solidFill>
              <a:srgbClr val="2B2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Elbow Connector 17"/>
          <p:cNvCxnSpPr>
            <a:stCxn id="8" idx="1"/>
            <a:endCxn id="7" idx="3"/>
          </p:cNvCxnSpPr>
          <p:nvPr/>
        </p:nvCxnSpPr>
        <p:spPr>
          <a:xfrm rot="10800000">
            <a:off x="3896067" y="2128957"/>
            <a:ext cx="2821514" cy="445217"/>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1"/>
            <a:endCxn id="10" idx="3"/>
          </p:cNvCxnSpPr>
          <p:nvPr/>
        </p:nvCxnSpPr>
        <p:spPr>
          <a:xfrm rot="10800000" flipV="1">
            <a:off x="3896067" y="2574172"/>
            <a:ext cx="2821514" cy="1076401"/>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11" idx="3"/>
          </p:cNvCxnSpPr>
          <p:nvPr/>
        </p:nvCxnSpPr>
        <p:spPr>
          <a:xfrm rot="10800000" flipV="1">
            <a:off x="3896067" y="2574173"/>
            <a:ext cx="2821514" cy="2625888"/>
          </a:xfrm>
          <a:prstGeom prst="bentConnector3">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1"/>
            <a:endCxn id="9" idx="3"/>
          </p:cNvCxnSpPr>
          <p:nvPr/>
        </p:nvCxnSpPr>
        <p:spPr>
          <a:xfrm rot="10800000" flipV="1">
            <a:off x="3899177" y="2574173"/>
            <a:ext cx="2818404" cy="4270712"/>
          </a:xfrm>
          <a:prstGeom prst="bentConnector3">
            <a:avLst>
              <a:gd name="adj1" fmla="val 50000"/>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1490" y="3419741"/>
            <a:ext cx="1139825" cy="461665"/>
          </a:xfrm>
          <a:prstGeom prst="rect">
            <a:avLst/>
          </a:prstGeom>
          <a:noFill/>
        </p:spPr>
        <p:txBody>
          <a:bodyPr wrap="square" rtlCol="0" anchor="ctr">
            <a:spAutoFit/>
          </a:bodyPr>
          <a:lstStyle/>
          <a:p>
            <a:pPr algn="l"/>
            <a:r>
              <a:rPr lang="en-US" sz="2400" dirty="0" smtClean="0"/>
              <a:t>Users</a:t>
            </a:r>
            <a:endParaRPr lang="en-US" sz="2400" dirty="0" smtClean="0">
              <a:solidFill>
                <a:schemeClr val="tx1"/>
              </a:solidFill>
            </a:endParaRPr>
          </a:p>
        </p:txBody>
      </p:sp>
      <p:sp>
        <p:nvSpPr>
          <p:cNvPr id="23" name="TextBox 22"/>
          <p:cNvSpPr txBox="1"/>
          <p:nvPr/>
        </p:nvSpPr>
        <p:spPr>
          <a:xfrm>
            <a:off x="403931" y="6705600"/>
            <a:ext cx="2382204" cy="461665"/>
          </a:xfrm>
          <a:prstGeom prst="rect">
            <a:avLst/>
          </a:prstGeom>
          <a:noFill/>
        </p:spPr>
        <p:txBody>
          <a:bodyPr wrap="square" rtlCol="0" anchor="ctr">
            <a:spAutoFit/>
          </a:bodyPr>
          <a:lstStyle/>
          <a:p>
            <a:pPr algn="l"/>
            <a:r>
              <a:rPr lang="en-US" sz="2400" dirty="0" smtClean="0"/>
              <a:t>Shared Storage</a:t>
            </a:r>
            <a:endParaRPr lang="en-US" sz="2400" dirty="0" smtClean="0">
              <a:solidFill>
                <a:schemeClr val="tx1"/>
              </a:solidFill>
            </a:endParaRPr>
          </a:p>
        </p:txBody>
      </p:sp>
      <p:sp>
        <p:nvSpPr>
          <p:cNvPr id="24" name="TextBox 23"/>
          <p:cNvSpPr txBox="1"/>
          <p:nvPr/>
        </p:nvSpPr>
        <p:spPr>
          <a:xfrm>
            <a:off x="7184424" y="5846520"/>
            <a:ext cx="1570163" cy="461665"/>
          </a:xfrm>
          <a:prstGeom prst="rect">
            <a:avLst/>
          </a:prstGeom>
          <a:noFill/>
        </p:spPr>
        <p:txBody>
          <a:bodyPr wrap="square" rtlCol="0" anchor="ctr">
            <a:spAutoFit/>
          </a:bodyPr>
          <a:lstStyle/>
          <a:p>
            <a:pPr algn="ctr"/>
            <a:r>
              <a:rPr lang="en-US" sz="2400" dirty="0" smtClean="0"/>
              <a:t>Manager</a:t>
            </a:r>
            <a:endParaRPr lang="en-US" sz="2400" dirty="0" smtClean="0">
              <a:solidFill>
                <a:schemeClr val="tx1"/>
              </a:solidFill>
            </a:endParaRPr>
          </a:p>
        </p:txBody>
      </p:sp>
      <p:sp>
        <p:nvSpPr>
          <p:cNvPr id="25" name="Rectangle 24"/>
          <p:cNvSpPr/>
          <p:nvPr/>
        </p:nvSpPr>
        <p:spPr>
          <a:xfrm>
            <a:off x="12206715" y="3198068"/>
            <a:ext cx="2067515" cy="954107"/>
          </a:xfrm>
          <a:prstGeom prst="rect">
            <a:avLst/>
          </a:prstGeom>
        </p:spPr>
        <p:txBody>
          <a:bodyPr wrap="square">
            <a:spAutoFit/>
          </a:bodyPr>
          <a:lstStyle/>
          <a:p>
            <a:pPr algn="ctr"/>
            <a:r>
              <a:rPr lang="en-US" sz="2800" dirty="0" smtClean="0"/>
              <a:t>Cyber Criminal</a:t>
            </a:r>
            <a:endParaRPr lang="en-US" sz="2800" dirty="0"/>
          </a:p>
        </p:txBody>
      </p:sp>
      <p:sp>
        <p:nvSpPr>
          <p:cNvPr id="26" name="TextBox 25"/>
          <p:cNvSpPr txBox="1"/>
          <p:nvPr/>
        </p:nvSpPr>
        <p:spPr>
          <a:xfrm>
            <a:off x="10428299" y="2991073"/>
            <a:ext cx="1570163" cy="830997"/>
          </a:xfrm>
          <a:prstGeom prst="rect">
            <a:avLst/>
          </a:prstGeom>
          <a:noFill/>
        </p:spPr>
        <p:txBody>
          <a:bodyPr wrap="square" rtlCol="0" anchor="ctr">
            <a:spAutoFit/>
          </a:bodyPr>
          <a:lstStyle/>
          <a:p>
            <a:pPr algn="ctr"/>
            <a:r>
              <a:rPr lang="en-US" sz="2400" dirty="0" smtClean="0"/>
              <a:t>Site with Malware</a:t>
            </a:r>
            <a:endParaRPr lang="en-US" sz="2400" dirty="0" smtClean="0">
              <a:solidFill>
                <a:schemeClr val="tx1"/>
              </a:solidFill>
            </a:endParaRPr>
          </a:p>
        </p:txBody>
      </p:sp>
      <p:sp>
        <p:nvSpPr>
          <p:cNvPr id="27" name="TextBox 26"/>
          <p:cNvSpPr txBox="1"/>
          <p:nvPr/>
        </p:nvSpPr>
        <p:spPr>
          <a:xfrm>
            <a:off x="6629400" y="2760240"/>
            <a:ext cx="1570163" cy="830997"/>
          </a:xfrm>
          <a:prstGeom prst="rect">
            <a:avLst/>
          </a:prstGeom>
          <a:noFill/>
        </p:spPr>
        <p:txBody>
          <a:bodyPr wrap="square" rtlCol="0" anchor="ctr">
            <a:spAutoFit/>
          </a:bodyPr>
          <a:lstStyle/>
          <a:p>
            <a:pPr algn="ctr"/>
            <a:r>
              <a:rPr lang="en-US" sz="2400" dirty="0" smtClean="0"/>
              <a:t>Intranet Server</a:t>
            </a:r>
            <a:endParaRPr lang="en-US" sz="2400" dirty="0" smtClean="0">
              <a:solidFill>
                <a:schemeClr val="tx1"/>
              </a:solidFill>
            </a:endParaRPr>
          </a:p>
        </p:txBody>
      </p:sp>
      <p:sp>
        <p:nvSpPr>
          <p:cNvPr id="28" name="TextBox 27"/>
          <p:cNvSpPr txBox="1"/>
          <p:nvPr/>
        </p:nvSpPr>
        <p:spPr>
          <a:xfrm>
            <a:off x="8763000" y="6936432"/>
            <a:ext cx="1570163" cy="461665"/>
          </a:xfrm>
          <a:prstGeom prst="rect">
            <a:avLst/>
          </a:prstGeom>
          <a:noFill/>
        </p:spPr>
        <p:txBody>
          <a:bodyPr wrap="square" rtlCol="0" anchor="ctr">
            <a:spAutoFit/>
          </a:bodyPr>
          <a:lstStyle/>
          <a:p>
            <a:pPr algn="ctr"/>
            <a:r>
              <a:rPr lang="en-US" sz="2400" dirty="0" smtClean="0"/>
              <a:t>Firewall</a:t>
            </a:r>
            <a:endParaRPr lang="en-US" sz="2400" dirty="0" smtClean="0">
              <a:solidFill>
                <a:schemeClr val="tx1"/>
              </a:solidFill>
            </a:endParaRPr>
          </a:p>
        </p:txBody>
      </p:sp>
      <p:pic>
        <p:nvPicPr>
          <p:cNvPr id="29" name="Picture 34" descr="C:\Users\rgonsalv\AppData\Local\Microsoft\Windows\Temporary Internet Files\Content.IE5\WQXBN4A2\1412356667[1].png"/>
          <p:cNvPicPr>
            <a:picLocks noChangeAspect="1" noChangeArrowheads="1"/>
          </p:cNvPicPr>
          <p:nvPr/>
        </p:nvPicPr>
        <p:blipFill>
          <a:blip r:embed="rId11"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7294" y="2362200"/>
            <a:ext cx="456248"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rgonsalv\AppData\Local\Microsoft\Windows\Temporary Internet Files\Content.IE5\8JYMH9SM\Octicons-key.svg[1].png"/>
          <p:cNvPicPr>
            <a:picLocks noChangeAspect="1" noChangeArrowheads="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3800" y="2473108"/>
            <a:ext cx="303511" cy="3462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rgonsalv\AppData\Local\Microsoft\Windows\Temporary Internet Files\Content.IE5\8JYMH9SM\Octicons-key.svg[1].png"/>
          <p:cNvPicPr>
            <a:picLocks noChangeAspect="1" noChangeArrowheads="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000" y="3997108"/>
            <a:ext cx="303511" cy="34629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rgonsalv\AppData\Local\Microsoft\Windows\Temporary Internet Files\Content.IE5\8JYMH9SM\Octicons-key.svg[1].png"/>
          <p:cNvPicPr>
            <a:picLocks noChangeAspect="1" noChangeArrowheads="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400" y="5588328"/>
            <a:ext cx="303511" cy="3462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rgonsalv\AppData\Local\Microsoft\Windows\Temporary Internet Files\Content.IE5\8JYMH9SM\Octicons-key.svg[1].png"/>
          <p:cNvPicPr>
            <a:picLocks noChangeAspect="1" noChangeArrowheads="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174" y="6408812"/>
            <a:ext cx="303511" cy="346292"/>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36"/>
          <p:cNvSpPr/>
          <p:nvPr/>
        </p:nvSpPr>
        <p:spPr>
          <a:xfrm>
            <a:off x="4106929" y="2646254"/>
            <a:ext cx="3246371" cy="2678221"/>
          </a:xfrm>
          <a:custGeom>
            <a:avLst/>
            <a:gdLst>
              <a:gd name="connsiteX0" fmla="*/ 3028950 w 3028950"/>
              <a:gd name="connsiteY0" fmla="*/ 2628900 h 2628900"/>
              <a:gd name="connsiteX1" fmla="*/ 1809750 w 3028950"/>
              <a:gd name="connsiteY1" fmla="*/ 1000125 h 2628900"/>
              <a:gd name="connsiteX2" fmla="*/ 0 w 3028950"/>
              <a:gd name="connsiteY2" fmla="*/ 0 h 2628900"/>
            </a:gdLst>
            <a:ahLst/>
            <a:cxnLst>
              <a:cxn ang="0">
                <a:pos x="connsiteX0" y="connsiteY0"/>
              </a:cxn>
              <a:cxn ang="0">
                <a:pos x="connsiteX1" y="connsiteY1"/>
              </a:cxn>
              <a:cxn ang="0">
                <a:pos x="connsiteX2" y="connsiteY2"/>
              </a:cxn>
            </a:cxnLst>
            <a:rect l="l" t="t" r="r" b="b"/>
            <a:pathLst>
              <a:path w="3028950" h="2628900">
                <a:moveTo>
                  <a:pt x="3028950" y="2628900"/>
                </a:moveTo>
                <a:cubicBezTo>
                  <a:pt x="2671762" y="2033587"/>
                  <a:pt x="2314575" y="1438275"/>
                  <a:pt x="1809750" y="1000125"/>
                </a:cubicBezTo>
                <a:cubicBezTo>
                  <a:pt x="1304925" y="561975"/>
                  <a:pt x="652462" y="280987"/>
                  <a:pt x="0" y="0"/>
                </a:cubicBezTo>
              </a:path>
            </a:pathLst>
          </a:cu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37"/>
          <p:cNvSpPr/>
          <p:nvPr/>
        </p:nvSpPr>
        <p:spPr>
          <a:xfrm>
            <a:off x="3751036" y="4146761"/>
            <a:ext cx="3421290" cy="1387265"/>
          </a:xfrm>
          <a:custGeom>
            <a:avLst/>
            <a:gdLst>
              <a:gd name="connsiteX0" fmla="*/ 3171825 w 3171825"/>
              <a:gd name="connsiteY0" fmla="*/ 1285875 h 1285875"/>
              <a:gd name="connsiteX1" fmla="*/ 1704975 w 3171825"/>
              <a:gd name="connsiteY1" fmla="*/ 381000 h 1285875"/>
              <a:gd name="connsiteX2" fmla="*/ 0 w 3171825"/>
              <a:gd name="connsiteY2" fmla="*/ 0 h 1285875"/>
            </a:gdLst>
            <a:ahLst/>
            <a:cxnLst>
              <a:cxn ang="0">
                <a:pos x="connsiteX0" y="connsiteY0"/>
              </a:cxn>
              <a:cxn ang="0">
                <a:pos x="connsiteX1" y="connsiteY1"/>
              </a:cxn>
              <a:cxn ang="0">
                <a:pos x="connsiteX2" y="connsiteY2"/>
              </a:cxn>
            </a:cxnLst>
            <a:rect l="l" t="t" r="r" b="b"/>
            <a:pathLst>
              <a:path w="3171825" h="1285875">
                <a:moveTo>
                  <a:pt x="3171825" y="1285875"/>
                </a:moveTo>
                <a:cubicBezTo>
                  <a:pt x="2702718" y="940593"/>
                  <a:pt x="2233612" y="595312"/>
                  <a:pt x="1704975" y="381000"/>
                </a:cubicBezTo>
                <a:cubicBezTo>
                  <a:pt x="1176338" y="166688"/>
                  <a:pt x="588169" y="83344"/>
                  <a:pt x="0" y="0"/>
                </a:cubicBezTo>
              </a:path>
            </a:pathLst>
          </a:cu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Freeform 38"/>
          <p:cNvSpPr/>
          <p:nvPr/>
        </p:nvSpPr>
        <p:spPr>
          <a:xfrm>
            <a:off x="3955175" y="5674895"/>
            <a:ext cx="3140952" cy="221081"/>
          </a:xfrm>
          <a:custGeom>
            <a:avLst/>
            <a:gdLst>
              <a:gd name="connsiteX0" fmla="*/ 2943225 w 2943225"/>
              <a:gd name="connsiteY0" fmla="*/ 240155 h 240155"/>
              <a:gd name="connsiteX1" fmla="*/ 1504950 w 2943225"/>
              <a:gd name="connsiteY1" fmla="*/ 21080 h 240155"/>
              <a:gd name="connsiteX2" fmla="*/ 0 w 2943225"/>
              <a:gd name="connsiteY2" fmla="*/ 21080 h 240155"/>
            </a:gdLst>
            <a:ahLst/>
            <a:cxnLst>
              <a:cxn ang="0">
                <a:pos x="connsiteX0" y="connsiteY0"/>
              </a:cxn>
              <a:cxn ang="0">
                <a:pos x="connsiteX1" y="connsiteY1"/>
              </a:cxn>
              <a:cxn ang="0">
                <a:pos x="connsiteX2" y="connsiteY2"/>
              </a:cxn>
            </a:cxnLst>
            <a:rect l="l" t="t" r="r" b="b"/>
            <a:pathLst>
              <a:path w="2943225" h="240155">
                <a:moveTo>
                  <a:pt x="2943225" y="240155"/>
                </a:moveTo>
                <a:cubicBezTo>
                  <a:pt x="2469356" y="148874"/>
                  <a:pt x="1995488" y="57593"/>
                  <a:pt x="1504950" y="21080"/>
                </a:cubicBezTo>
                <a:cubicBezTo>
                  <a:pt x="1014412" y="-15433"/>
                  <a:pt x="507206" y="2823"/>
                  <a:pt x="0" y="21080"/>
                </a:cubicBezTo>
              </a:path>
            </a:pathLst>
          </a:cu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4324350" y="6105525"/>
            <a:ext cx="2800350" cy="618195"/>
          </a:xfrm>
          <a:custGeom>
            <a:avLst/>
            <a:gdLst>
              <a:gd name="connsiteX0" fmla="*/ 2686050 w 2686050"/>
              <a:gd name="connsiteY0" fmla="*/ 0 h 618195"/>
              <a:gd name="connsiteX1" fmla="*/ 1266825 w 2686050"/>
              <a:gd name="connsiteY1" fmla="*/ 590550 h 618195"/>
              <a:gd name="connsiteX2" fmla="*/ 0 w 2686050"/>
              <a:gd name="connsiteY2" fmla="*/ 466725 h 618195"/>
            </a:gdLst>
            <a:ahLst/>
            <a:cxnLst>
              <a:cxn ang="0">
                <a:pos x="connsiteX0" y="connsiteY0"/>
              </a:cxn>
              <a:cxn ang="0">
                <a:pos x="connsiteX1" y="connsiteY1"/>
              </a:cxn>
              <a:cxn ang="0">
                <a:pos x="connsiteX2" y="connsiteY2"/>
              </a:cxn>
            </a:cxnLst>
            <a:rect l="l" t="t" r="r" b="b"/>
            <a:pathLst>
              <a:path w="2686050" h="618195">
                <a:moveTo>
                  <a:pt x="2686050" y="0"/>
                </a:moveTo>
                <a:cubicBezTo>
                  <a:pt x="2200275" y="256381"/>
                  <a:pt x="1714500" y="512762"/>
                  <a:pt x="1266825" y="590550"/>
                </a:cubicBezTo>
                <a:cubicBezTo>
                  <a:pt x="819150" y="668338"/>
                  <a:pt x="409575" y="567531"/>
                  <a:pt x="0" y="466725"/>
                </a:cubicBezTo>
              </a:path>
            </a:pathLst>
          </a:cu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olded Corner 50"/>
          <p:cNvSpPr/>
          <p:nvPr/>
        </p:nvSpPr>
        <p:spPr>
          <a:xfrm rot="10800000" flipH="1">
            <a:off x="3086927" y="39103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488" y="40528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54" name="Folded Corner 53"/>
          <p:cNvSpPr/>
          <p:nvPr/>
        </p:nvSpPr>
        <p:spPr>
          <a:xfrm rot="10800000" flipH="1">
            <a:off x="3080577" y="236725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4138" y="250983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57" name="Folded Corner 56"/>
          <p:cNvSpPr/>
          <p:nvPr/>
        </p:nvSpPr>
        <p:spPr>
          <a:xfrm rot="10800000" flipH="1">
            <a:off x="3232977" y="24625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06538" y="26050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60" name="Folded Corner 59"/>
          <p:cNvSpPr/>
          <p:nvPr/>
        </p:nvSpPr>
        <p:spPr>
          <a:xfrm rot="10800000" flipH="1">
            <a:off x="3385377" y="25641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8938" y="27066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63" name="Folded Corner 62"/>
          <p:cNvSpPr/>
          <p:nvPr/>
        </p:nvSpPr>
        <p:spPr>
          <a:xfrm rot="10800000" flipH="1">
            <a:off x="3093277" y="545335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838" y="559593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66" name="Folded Corner 65"/>
          <p:cNvSpPr/>
          <p:nvPr/>
        </p:nvSpPr>
        <p:spPr>
          <a:xfrm rot="10800000" flipH="1">
            <a:off x="3169477" y="655825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43038" y="670083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69" name="Folded Corner 68"/>
          <p:cNvSpPr/>
          <p:nvPr/>
        </p:nvSpPr>
        <p:spPr>
          <a:xfrm rot="10800000" flipH="1">
            <a:off x="3321877" y="66535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5438" y="67960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72" name="Folded Corner 71"/>
          <p:cNvSpPr/>
          <p:nvPr/>
        </p:nvSpPr>
        <p:spPr>
          <a:xfrm rot="10800000" flipH="1">
            <a:off x="3474277" y="67551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7838" y="6897689"/>
            <a:ext cx="125819" cy="179386"/>
          </a:xfrm>
          <a:prstGeom prst="rect">
            <a:avLst/>
          </a:prstGeom>
          <a:noFill/>
          <a:extLst>
            <a:ext uri="{909E8E84-426E-40DD-AFC4-6F175D3DCCD1}">
              <a14:hiddenFill xmlns:a14="http://schemas.microsoft.com/office/drawing/2010/main">
                <a:solidFill>
                  <a:srgbClr val="FFFFFF"/>
                </a:solidFill>
              </a14:hiddenFill>
            </a:ext>
          </a:extLst>
        </p:spPr>
      </p:pic>
      <p:sp>
        <p:nvSpPr>
          <p:cNvPr id="75" name="Folded Corner 74"/>
          <p:cNvSpPr/>
          <p:nvPr/>
        </p:nvSpPr>
        <p:spPr>
          <a:xfrm rot="10800000" flipH="1">
            <a:off x="3245677" y="5548604"/>
            <a:ext cx="276759" cy="388026"/>
          </a:xfrm>
          <a:prstGeom prst="foldedCorner">
            <a:avLst>
              <a:gd name="adj" fmla="val 43062"/>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4" descr="C:\Users\rgonsalv\AppData\Local\Microsoft\Windows\Temporary Internet Files\Content.IE5\8NF8IBK8\lock-152879_960_720[1].png"/>
          <p:cNvPicPr>
            <a:picLocks noChangeAspect="1" noChangeArrowheads="1"/>
          </p:cNvPicPr>
          <p:nvPr/>
        </p:nvPicPr>
        <p:blipFill>
          <a:blip r:embed="rId1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9238" y="5691189"/>
            <a:ext cx="125819" cy="17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73932"/>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50"/>
                                        <p:tgtEl>
                                          <p:spTgt spid="33"/>
                                        </p:tgtEl>
                                      </p:cBhvr>
                                    </p:animEffect>
                                  </p:childTnLst>
                                </p:cTn>
                              </p:par>
                            </p:childTnLst>
                          </p:cTn>
                        </p:par>
                        <p:par>
                          <p:cTn id="12" fill="hold">
                            <p:stCondLst>
                              <p:cond delay="500"/>
                            </p:stCondLst>
                            <p:childTnLst>
                              <p:par>
                                <p:cTn id="13" presetID="10" presetClass="exit" presetSubtype="0" fill="hold" nodeType="afterEffect">
                                  <p:stCondLst>
                                    <p:cond delay="0"/>
                                  </p:stCondLst>
                                  <p:childTnLst>
                                    <p:animEffect transition="out" filter="fade">
                                      <p:cBhvr>
                                        <p:cTn id="14" dur="250"/>
                                        <p:tgtEl>
                                          <p:spTgt spid="61"/>
                                        </p:tgtEl>
                                      </p:cBhvr>
                                    </p:animEffect>
                                    <p:set>
                                      <p:cBhvr>
                                        <p:cTn id="15" dur="1" fill="hold">
                                          <p:stCondLst>
                                            <p:cond delay="249"/>
                                          </p:stCondLst>
                                        </p:cTn>
                                        <p:tgtEl>
                                          <p:spTgt spid="61"/>
                                        </p:tgtEl>
                                        <p:attrNameLst>
                                          <p:attrName>style.visibility</p:attrName>
                                        </p:attrNameLst>
                                      </p:cBhvr>
                                      <p:to>
                                        <p:strVal val="hidden"/>
                                      </p:to>
                                    </p:set>
                                  </p:childTnLst>
                                </p:cTn>
                              </p:par>
                            </p:childTnLst>
                          </p:cTn>
                        </p:par>
                        <p:par>
                          <p:cTn id="16" fill="hold">
                            <p:stCondLst>
                              <p:cond delay="750"/>
                            </p:stCondLst>
                            <p:childTnLst>
                              <p:par>
                                <p:cTn id="17" presetID="7" presetClass="emph" presetSubtype="2" fill="hold" nodeType="afterEffect">
                                  <p:stCondLst>
                                    <p:cond delay="0"/>
                                  </p:stCondLst>
                                  <p:childTnLst>
                                    <p:animClr clrSpc="rgb" dir="cw">
                                      <p:cBhvr>
                                        <p:cTn id="18" dur="250" fill="hold"/>
                                        <p:tgtEl>
                                          <p:spTgt spid="60"/>
                                        </p:tgtEl>
                                        <p:attrNameLst>
                                          <p:attrName>stroke.color</p:attrName>
                                        </p:attrNameLst>
                                      </p:cBhvr>
                                      <p:to>
                                        <a:srgbClr val="000000"/>
                                      </p:to>
                                    </p:animClr>
                                    <p:set>
                                      <p:cBhvr>
                                        <p:cTn id="19" dur="250" fill="hold"/>
                                        <p:tgtEl>
                                          <p:spTgt spid="60"/>
                                        </p:tgtEl>
                                        <p:attrNameLst>
                                          <p:attrName>stroke.on</p:attrName>
                                        </p:attrNameLst>
                                      </p:cBhvr>
                                      <p:to>
                                        <p:strVal val="true"/>
                                      </p:to>
                                    </p:set>
                                  </p:childTnLst>
                                </p:cTn>
                              </p:par>
                            </p:childTnLst>
                          </p:cTn>
                        </p:par>
                        <p:par>
                          <p:cTn id="20" fill="hold">
                            <p:stCondLst>
                              <p:cond delay="1000"/>
                            </p:stCondLst>
                            <p:childTnLst>
                              <p:par>
                                <p:cTn id="21" presetID="10" presetClass="exit" presetSubtype="0" fill="hold" nodeType="afterEffect">
                                  <p:stCondLst>
                                    <p:cond delay="0"/>
                                  </p:stCondLst>
                                  <p:childTnLst>
                                    <p:animEffect transition="out" filter="fade">
                                      <p:cBhvr>
                                        <p:cTn id="22" dur="250"/>
                                        <p:tgtEl>
                                          <p:spTgt spid="58"/>
                                        </p:tgtEl>
                                      </p:cBhvr>
                                    </p:animEffect>
                                    <p:set>
                                      <p:cBhvr>
                                        <p:cTn id="23" dur="1" fill="hold">
                                          <p:stCondLst>
                                            <p:cond delay="249"/>
                                          </p:stCondLst>
                                        </p:cTn>
                                        <p:tgtEl>
                                          <p:spTgt spid="58"/>
                                        </p:tgtEl>
                                        <p:attrNameLst>
                                          <p:attrName>style.visibility</p:attrName>
                                        </p:attrNameLst>
                                      </p:cBhvr>
                                      <p:to>
                                        <p:strVal val="hidden"/>
                                      </p:to>
                                    </p:set>
                                  </p:childTnLst>
                                </p:cTn>
                              </p:par>
                            </p:childTnLst>
                          </p:cTn>
                        </p:par>
                        <p:par>
                          <p:cTn id="24" fill="hold">
                            <p:stCondLst>
                              <p:cond delay="1250"/>
                            </p:stCondLst>
                            <p:childTnLst>
                              <p:par>
                                <p:cTn id="25" presetID="7" presetClass="emph" presetSubtype="2" fill="hold" nodeType="afterEffect">
                                  <p:stCondLst>
                                    <p:cond delay="0"/>
                                  </p:stCondLst>
                                  <p:childTnLst>
                                    <p:animClr clrSpc="rgb" dir="cw">
                                      <p:cBhvr>
                                        <p:cTn id="26" dur="250" fill="hold"/>
                                        <p:tgtEl>
                                          <p:spTgt spid="57"/>
                                        </p:tgtEl>
                                        <p:attrNameLst>
                                          <p:attrName>stroke.color</p:attrName>
                                        </p:attrNameLst>
                                      </p:cBhvr>
                                      <p:to>
                                        <a:srgbClr val="000000"/>
                                      </p:to>
                                    </p:animClr>
                                    <p:set>
                                      <p:cBhvr>
                                        <p:cTn id="27" dur="250" fill="hold"/>
                                        <p:tgtEl>
                                          <p:spTgt spid="57"/>
                                        </p:tgtEl>
                                        <p:attrNameLst>
                                          <p:attrName>stroke.on</p:attrName>
                                        </p:attrNameLst>
                                      </p:cBhvr>
                                      <p:to>
                                        <p:strVal val="true"/>
                                      </p:to>
                                    </p:set>
                                  </p:childTnLst>
                                </p:cTn>
                              </p:par>
                            </p:childTnLst>
                          </p:cTn>
                        </p:par>
                        <p:par>
                          <p:cTn id="28" fill="hold">
                            <p:stCondLst>
                              <p:cond delay="1500"/>
                            </p:stCondLst>
                            <p:childTnLst>
                              <p:par>
                                <p:cTn id="29" presetID="10" presetClass="exit" presetSubtype="0" fill="hold" nodeType="afterEffect">
                                  <p:stCondLst>
                                    <p:cond delay="0"/>
                                  </p:stCondLst>
                                  <p:childTnLst>
                                    <p:animEffect transition="out" filter="fade">
                                      <p:cBhvr>
                                        <p:cTn id="30" dur="250"/>
                                        <p:tgtEl>
                                          <p:spTgt spid="55"/>
                                        </p:tgtEl>
                                      </p:cBhvr>
                                    </p:animEffect>
                                    <p:set>
                                      <p:cBhvr>
                                        <p:cTn id="31" dur="1" fill="hold">
                                          <p:stCondLst>
                                            <p:cond delay="249"/>
                                          </p:stCondLst>
                                        </p:cTn>
                                        <p:tgtEl>
                                          <p:spTgt spid="55"/>
                                        </p:tgtEl>
                                        <p:attrNameLst>
                                          <p:attrName>style.visibility</p:attrName>
                                        </p:attrNameLst>
                                      </p:cBhvr>
                                      <p:to>
                                        <p:strVal val="hidden"/>
                                      </p:to>
                                    </p:set>
                                  </p:childTnLst>
                                </p:cTn>
                              </p:par>
                            </p:childTnLst>
                          </p:cTn>
                        </p:par>
                        <p:par>
                          <p:cTn id="32" fill="hold">
                            <p:stCondLst>
                              <p:cond delay="1750"/>
                            </p:stCondLst>
                            <p:childTnLst>
                              <p:par>
                                <p:cTn id="33" presetID="7" presetClass="emph" presetSubtype="2" fill="hold" nodeType="afterEffect">
                                  <p:stCondLst>
                                    <p:cond delay="0"/>
                                  </p:stCondLst>
                                  <p:childTnLst>
                                    <p:animClr clrSpc="rgb" dir="cw">
                                      <p:cBhvr>
                                        <p:cTn id="34" dur="250" fill="hold"/>
                                        <p:tgtEl>
                                          <p:spTgt spid="54"/>
                                        </p:tgtEl>
                                        <p:attrNameLst>
                                          <p:attrName>stroke.color</p:attrName>
                                        </p:attrNameLst>
                                      </p:cBhvr>
                                      <p:to>
                                        <a:srgbClr val="000000"/>
                                      </p:to>
                                    </p:animClr>
                                    <p:set>
                                      <p:cBhvr>
                                        <p:cTn id="35" dur="250" fill="hold"/>
                                        <p:tgtEl>
                                          <p:spTgt spid="54"/>
                                        </p:tgtEl>
                                        <p:attrNameLst>
                                          <p:attrName>stroke.on</p:attrName>
                                        </p:attrNameLst>
                                      </p:cBhvr>
                                      <p:to>
                                        <p:strVal val="true"/>
                                      </p:to>
                                    </p:se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childTnLst>
                                </p:cTn>
                              </p:par>
                            </p:childTnLst>
                          </p:cTn>
                        </p:par>
                        <p:par>
                          <p:cTn id="44" fill="hold">
                            <p:stCondLst>
                              <p:cond delay="2500"/>
                            </p:stCondLst>
                            <p:childTnLst>
                              <p:par>
                                <p:cTn id="45" presetID="10" presetClass="exit" presetSubtype="0" fill="hold" nodeType="afterEffect">
                                  <p:stCondLst>
                                    <p:cond delay="0"/>
                                  </p:stCondLst>
                                  <p:childTnLst>
                                    <p:animEffect transition="out" filter="fade">
                                      <p:cBhvr>
                                        <p:cTn id="46" dur="250"/>
                                        <p:tgtEl>
                                          <p:spTgt spid="52"/>
                                        </p:tgtEl>
                                      </p:cBhvr>
                                    </p:animEffect>
                                    <p:set>
                                      <p:cBhvr>
                                        <p:cTn id="47" dur="1" fill="hold">
                                          <p:stCondLst>
                                            <p:cond delay="249"/>
                                          </p:stCondLst>
                                        </p:cTn>
                                        <p:tgtEl>
                                          <p:spTgt spid="52"/>
                                        </p:tgtEl>
                                        <p:attrNameLst>
                                          <p:attrName>style.visibility</p:attrName>
                                        </p:attrNameLst>
                                      </p:cBhvr>
                                      <p:to>
                                        <p:strVal val="hidden"/>
                                      </p:to>
                                    </p:set>
                                  </p:childTnLst>
                                </p:cTn>
                              </p:par>
                            </p:childTnLst>
                          </p:cTn>
                        </p:par>
                        <p:par>
                          <p:cTn id="48" fill="hold">
                            <p:stCondLst>
                              <p:cond delay="2750"/>
                            </p:stCondLst>
                            <p:childTnLst>
                              <p:par>
                                <p:cTn id="49" presetID="7" presetClass="emph" presetSubtype="2" fill="hold" nodeType="afterEffect">
                                  <p:stCondLst>
                                    <p:cond delay="0"/>
                                  </p:stCondLst>
                                  <p:childTnLst>
                                    <p:animClr clrSpc="rgb" dir="cw">
                                      <p:cBhvr>
                                        <p:cTn id="50" dur="250" fill="hold"/>
                                        <p:tgtEl>
                                          <p:spTgt spid="51"/>
                                        </p:tgtEl>
                                        <p:attrNameLst>
                                          <p:attrName>stroke.color</p:attrName>
                                        </p:attrNameLst>
                                      </p:cBhvr>
                                      <p:to>
                                        <a:srgbClr val="000000"/>
                                      </p:to>
                                    </p:animClr>
                                    <p:set>
                                      <p:cBhvr>
                                        <p:cTn id="51" dur="250" fill="hold"/>
                                        <p:tgtEl>
                                          <p:spTgt spid="51"/>
                                        </p:tgtEl>
                                        <p:attrNameLst>
                                          <p:attrName>stroke.on</p:attrName>
                                        </p:attrNameLst>
                                      </p:cBhvr>
                                      <p:to>
                                        <p:strVal val="true"/>
                                      </p:to>
                                    </p:se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50"/>
                                        <p:tgtEl>
                                          <p:spTgt spid="39"/>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50"/>
                                        <p:tgtEl>
                                          <p:spTgt spid="35"/>
                                        </p:tgtEl>
                                      </p:cBhvr>
                                    </p:animEffect>
                                  </p:childTnLst>
                                </p:cTn>
                              </p:par>
                            </p:childTnLst>
                          </p:cTn>
                        </p:par>
                        <p:par>
                          <p:cTn id="60" fill="hold">
                            <p:stCondLst>
                              <p:cond delay="3500"/>
                            </p:stCondLst>
                            <p:childTnLst>
                              <p:par>
                                <p:cTn id="61" presetID="10" presetClass="exit" presetSubtype="0" fill="hold" nodeType="afterEffect">
                                  <p:stCondLst>
                                    <p:cond delay="0"/>
                                  </p:stCondLst>
                                  <p:childTnLst>
                                    <p:animEffect transition="out" filter="fade">
                                      <p:cBhvr>
                                        <p:cTn id="62" dur="250"/>
                                        <p:tgtEl>
                                          <p:spTgt spid="76"/>
                                        </p:tgtEl>
                                      </p:cBhvr>
                                    </p:animEffect>
                                    <p:set>
                                      <p:cBhvr>
                                        <p:cTn id="63" dur="1" fill="hold">
                                          <p:stCondLst>
                                            <p:cond delay="249"/>
                                          </p:stCondLst>
                                        </p:cTn>
                                        <p:tgtEl>
                                          <p:spTgt spid="76"/>
                                        </p:tgtEl>
                                        <p:attrNameLst>
                                          <p:attrName>style.visibility</p:attrName>
                                        </p:attrNameLst>
                                      </p:cBhvr>
                                      <p:to>
                                        <p:strVal val="hidden"/>
                                      </p:to>
                                    </p:set>
                                  </p:childTnLst>
                                </p:cTn>
                              </p:par>
                            </p:childTnLst>
                          </p:cTn>
                        </p:par>
                        <p:par>
                          <p:cTn id="64" fill="hold">
                            <p:stCondLst>
                              <p:cond delay="3750"/>
                            </p:stCondLst>
                            <p:childTnLst>
                              <p:par>
                                <p:cTn id="65" presetID="7" presetClass="emph" presetSubtype="2" fill="hold" nodeType="afterEffect">
                                  <p:stCondLst>
                                    <p:cond delay="0"/>
                                  </p:stCondLst>
                                  <p:childTnLst>
                                    <p:animClr clrSpc="rgb" dir="cw">
                                      <p:cBhvr>
                                        <p:cTn id="66" dur="250" fill="hold"/>
                                        <p:tgtEl>
                                          <p:spTgt spid="75"/>
                                        </p:tgtEl>
                                        <p:attrNameLst>
                                          <p:attrName>stroke.color</p:attrName>
                                        </p:attrNameLst>
                                      </p:cBhvr>
                                      <p:to>
                                        <a:srgbClr val="000000"/>
                                      </p:to>
                                    </p:animClr>
                                    <p:set>
                                      <p:cBhvr>
                                        <p:cTn id="67" dur="250" fill="hold"/>
                                        <p:tgtEl>
                                          <p:spTgt spid="75"/>
                                        </p:tgtEl>
                                        <p:attrNameLst>
                                          <p:attrName>stroke.on</p:attrName>
                                        </p:attrNameLst>
                                      </p:cBhvr>
                                      <p:to>
                                        <p:strVal val="true"/>
                                      </p:to>
                                    </p:set>
                                  </p:childTnLst>
                                </p:cTn>
                              </p:par>
                            </p:childTnLst>
                          </p:cTn>
                        </p:par>
                        <p:par>
                          <p:cTn id="68" fill="hold">
                            <p:stCondLst>
                              <p:cond delay="4000"/>
                            </p:stCondLst>
                            <p:childTnLst>
                              <p:par>
                                <p:cTn id="69" presetID="10" presetClass="exit" presetSubtype="0" fill="hold" nodeType="afterEffect">
                                  <p:stCondLst>
                                    <p:cond delay="0"/>
                                  </p:stCondLst>
                                  <p:childTnLst>
                                    <p:animEffect transition="out" filter="fade">
                                      <p:cBhvr>
                                        <p:cTn id="70" dur="250"/>
                                        <p:tgtEl>
                                          <p:spTgt spid="64"/>
                                        </p:tgtEl>
                                      </p:cBhvr>
                                    </p:animEffect>
                                    <p:set>
                                      <p:cBhvr>
                                        <p:cTn id="71" dur="1" fill="hold">
                                          <p:stCondLst>
                                            <p:cond delay="249"/>
                                          </p:stCondLst>
                                        </p:cTn>
                                        <p:tgtEl>
                                          <p:spTgt spid="64"/>
                                        </p:tgtEl>
                                        <p:attrNameLst>
                                          <p:attrName>style.visibility</p:attrName>
                                        </p:attrNameLst>
                                      </p:cBhvr>
                                      <p:to>
                                        <p:strVal val="hidden"/>
                                      </p:to>
                                    </p:set>
                                  </p:childTnLst>
                                </p:cTn>
                              </p:par>
                            </p:childTnLst>
                          </p:cTn>
                        </p:par>
                        <p:par>
                          <p:cTn id="72" fill="hold">
                            <p:stCondLst>
                              <p:cond delay="4250"/>
                            </p:stCondLst>
                            <p:childTnLst>
                              <p:par>
                                <p:cTn id="73" presetID="7" presetClass="emph" presetSubtype="2" fill="hold" nodeType="afterEffect">
                                  <p:stCondLst>
                                    <p:cond delay="0"/>
                                  </p:stCondLst>
                                  <p:childTnLst>
                                    <p:animClr clrSpc="rgb" dir="cw">
                                      <p:cBhvr>
                                        <p:cTn id="74" dur="250" fill="hold"/>
                                        <p:tgtEl>
                                          <p:spTgt spid="63"/>
                                        </p:tgtEl>
                                        <p:attrNameLst>
                                          <p:attrName>stroke.color</p:attrName>
                                        </p:attrNameLst>
                                      </p:cBhvr>
                                      <p:to>
                                        <a:srgbClr val="000000"/>
                                      </p:to>
                                    </p:animClr>
                                    <p:set>
                                      <p:cBhvr>
                                        <p:cTn id="75" dur="250" fill="hold"/>
                                        <p:tgtEl>
                                          <p:spTgt spid="63"/>
                                        </p:tgtEl>
                                        <p:attrNameLst>
                                          <p:attrName>stroke.on</p:attrName>
                                        </p:attrNameLst>
                                      </p:cBhvr>
                                      <p:to>
                                        <p:strVal val="true"/>
                                      </p:to>
                                    </p:se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50"/>
                                        <p:tgtEl>
                                          <p:spTgt spid="49"/>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50"/>
                                        <p:tgtEl>
                                          <p:spTgt spid="36"/>
                                        </p:tgtEl>
                                      </p:cBhvr>
                                    </p:animEffect>
                                  </p:childTnLst>
                                </p:cTn>
                              </p:par>
                            </p:childTnLst>
                          </p:cTn>
                        </p:par>
                        <p:par>
                          <p:cTn id="84" fill="hold">
                            <p:stCondLst>
                              <p:cond delay="5000"/>
                            </p:stCondLst>
                            <p:childTnLst>
                              <p:par>
                                <p:cTn id="85" presetID="10" presetClass="exit" presetSubtype="0" fill="hold" nodeType="afterEffect">
                                  <p:stCondLst>
                                    <p:cond delay="0"/>
                                  </p:stCondLst>
                                  <p:childTnLst>
                                    <p:animEffect transition="out" filter="fade">
                                      <p:cBhvr>
                                        <p:cTn id="86" dur="250"/>
                                        <p:tgtEl>
                                          <p:spTgt spid="73"/>
                                        </p:tgtEl>
                                      </p:cBhvr>
                                    </p:animEffect>
                                    <p:set>
                                      <p:cBhvr>
                                        <p:cTn id="87" dur="1" fill="hold">
                                          <p:stCondLst>
                                            <p:cond delay="249"/>
                                          </p:stCondLst>
                                        </p:cTn>
                                        <p:tgtEl>
                                          <p:spTgt spid="73"/>
                                        </p:tgtEl>
                                        <p:attrNameLst>
                                          <p:attrName>style.visibility</p:attrName>
                                        </p:attrNameLst>
                                      </p:cBhvr>
                                      <p:to>
                                        <p:strVal val="hidden"/>
                                      </p:to>
                                    </p:set>
                                  </p:childTnLst>
                                </p:cTn>
                              </p:par>
                            </p:childTnLst>
                          </p:cTn>
                        </p:par>
                        <p:par>
                          <p:cTn id="88" fill="hold">
                            <p:stCondLst>
                              <p:cond delay="5250"/>
                            </p:stCondLst>
                            <p:childTnLst>
                              <p:par>
                                <p:cTn id="89" presetID="7" presetClass="emph" presetSubtype="2" fill="hold" nodeType="afterEffect">
                                  <p:stCondLst>
                                    <p:cond delay="0"/>
                                  </p:stCondLst>
                                  <p:childTnLst>
                                    <p:animClr clrSpc="rgb" dir="cw">
                                      <p:cBhvr>
                                        <p:cTn id="90" dur="250" fill="hold"/>
                                        <p:tgtEl>
                                          <p:spTgt spid="72"/>
                                        </p:tgtEl>
                                        <p:attrNameLst>
                                          <p:attrName>stroke.color</p:attrName>
                                        </p:attrNameLst>
                                      </p:cBhvr>
                                      <p:to>
                                        <a:srgbClr val="000000"/>
                                      </p:to>
                                    </p:animClr>
                                    <p:set>
                                      <p:cBhvr>
                                        <p:cTn id="91" dur="250" fill="hold"/>
                                        <p:tgtEl>
                                          <p:spTgt spid="72"/>
                                        </p:tgtEl>
                                        <p:attrNameLst>
                                          <p:attrName>stroke.on</p:attrName>
                                        </p:attrNameLst>
                                      </p:cBhvr>
                                      <p:to>
                                        <p:strVal val="true"/>
                                      </p:to>
                                    </p:set>
                                  </p:childTnLst>
                                </p:cTn>
                              </p:par>
                            </p:childTnLst>
                          </p:cTn>
                        </p:par>
                        <p:par>
                          <p:cTn id="92" fill="hold">
                            <p:stCondLst>
                              <p:cond delay="5500"/>
                            </p:stCondLst>
                            <p:childTnLst>
                              <p:par>
                                <p:cTn id="93" presetID="10" presetClass="exit" presetSubtype="0" fill="hold" nodeType="afterEffect">
                                  <p:stCondLst>
                                    <p:cond delay="0"/>
                                  </p:stCondLst>
                                  <p:childTnLst>
                                    <p:animEffect transition="out" filter="fade">
                                      <p:cBhvr>
                                        <p:cTn id="94" dur="250"/>
                                        <p:tgtEl>
                                          <p:spTgt spid="70"/>
                                        </p:tgtEl>
                                      </p:cBhvr>
                                    </p:animEffect>
                                    <p:set>
                                      <p:cBhvr>
                                        <p:cTn id="95" dur="1" fill="hold">
                                          <p:stCondLst>
                                            <p:cond delay="249"/>
                                          </p:stCondLst>
                                        </p:cTn>
                                        <p:tgtEl>
                                          <p:spTgt spid="70"/>
                                        </p:tgtEl>
                                        <p:attrNameLst>
                                          <p:attrName>style.visibility</p:attrName>
                                        </p:attrNameLst>
                                      </p:cBhvr>
                                      <p:to>
                                        <p:strVal val="hidden"/>
                                      </p:to>
                                    </p:set>
                                  </p:childTnLst>
                                </p:cTn>
                              </p:par>
                            </p:childTnLst>
                          </p:cTn>
                        </p:par>
                        <p:par>
                          <p:cTn id="96" fill="hold">
                            <p:stCondLst>
                              <p:cond delay="5750"/>
                            </p:stCondLst>
                            <p:childTnLst>
                              <p:par>
                                <p:cTn id="97" presetID="7" presetClass="emph" presetSubtype="2" fill="hold" nodeType="afterEffect">
                                  <p:stCondLst>
                                    <p:cond delay="0"/>
                                  </p:stCondLst>
                                  <p:childTnLst>
                                    <p:animClr clrSpc="rgb" dir="cw">
                                      <p:cBhvr>
                                        <p:cTn id="98" dur="250" fill="hold"/>
                                        <p:tgtEl>
                                          <p:spTgt spid="69"/>
                                        </p:tgtEl>
                                        <p:attrNameLst>
                                          <p:attrName>stroke.color</p:attrName>
                                        </p:attrNameLst>
                                      </p:cBhvr>
                                      <p:to>
                                        <a:srgbClr val="000000"/>
                                      </p:to>
                                    </p:animClr>
                                    <p:set>
                                      <p:cBhvr>
                                        <p:cTn id="99" dur="250" fill="hold"/>
                                        <p:tgtEl>
                                          <p:spTgt spid="69"/>
                                        </p:tgtEl>
                                        <p:attrNameLst>
                                          <p:attrName>stroke.on</p:attrName>
                                        </p:attrNameLst>
                                      </p:cBhvr>
                                      <p:to>
                                        <p:strVal val="true"/>
                                      </p:to>
                                    </p:set>
                                  </p:childTnLst>
                                </p:cTn>
                              </p:par>
                            </p:childTnLst>
                          </p:cTn>
                        </p:par>
                        <p:par>
                          <p:cTn id="100" fill="hold">
                            <p:stCondLst>
                              <p:cond delay="6000"/>
                            </p:stCondLst>
                            <p:childTnLst>
                              <p:par>
                                <p:cTn id="101" presetID="10" presetClass="exit" presetSubtype="0" fill="hold" nodeType="afterEffect">
                                  <p:stCondLst>
                                    <p:cond delay="0"/>
                                  </p:stCondLst>
                                  <p:childTnLst>
                                    <p:animEffect transition="out" filter="fade">
                                      <p:cBhvr>
                                        <p:cTn id="102" dur="250"/>
                                        <p:tgtEl>
                                          <p:spTgt spid="67"/>
                                        </p:tgtEl>
                                      </p:cBhvr>
                                    </p:animEffect>
                                    <p:set>
                                      <p:cBhvr>
                                        <p:cTn id="103" dur="1" fill="hold">
                                          <p:stCondLst>
                                            <p:cond delay="249"/>
                                          </p:stCondLst>
                                        </p:cTn>
                                        <p:tgtEl>
                                          <p:spTgt spid="67"/>
                                        </p:tgtEl>
                                        <p:attrNameLst>
                                          <p:attrName>style.visibility</p:attrName>
                                        </p:attrNameLst>
                                      </p:cBhvr>
                                      <p:to>
                                        <p:strVal val="hidden"/>
                                      </p:to>
                                    </p:set>
                                  </p:childTnLst>
                                </p:cTn>
                              </p:par>
                            </p:childTnLst>
                          </p:cTn>
                        </p:par>
                        <p:par>
                          <p:cTn id="104" fill="hold">
                            <p:stCondLst>
                              <p:cond delay="6250"/>
                            </p:stCondLst>
                            <p:childTnLst>
                              <p:par>
                                <p:cTn id="105" presetID="7" presetClass="emph" presetSubtype="2" fill="hold" nodeType="afterEffect">
                                  <p:stCondLst>
                                    <p:cond delay="0"/>
                                  </p:stCondLst>
                                  <p:childTnLst>
                                    <p:animClr clrSpc="rgb" dir="cw">
                                      <p:cBhvr>
                                        <p:cTn id="106" dur="250" fill="hold"/>
                                        <p:tgtEl>
                                          <p:spTgt spid="66"/>
                                        </p:tgtEl>
                                        <p:attrNameLst>
                                          <p:attrName>stroke.color</p:attrName>
                                        </p:attrNameLst>
                                      </p:cBhvr>
                                      <p:to>
                                        <a:srgbClr val="000000"/>
                                      </p:to>
                                    </p:animClr>
                                    <p:set>
                                      <p:cBhvr>
                                        <p:cTn id="107" dur="250" fill="hold"/>
                                        <p:tgtEl>
                                          <p:spTgt spid="6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7|0.7|1.8"/>
</p:tagLst>
</file>

<file path=ppt/theme/theme1.xml><?xml version="1.0" encoding="utf-8"?>
<a:theme xmlns:a="http://schemas.openxmlformats.org/drawingml/2006/main" name="2017_Avid_Slide_template">
  <a:themeElements>
    <a:clrScheme name="Custom 1">
      <a:dk1>
        <a:srgbClr val="000000"/>
      </a:dk1>
      <a:lt1>
        <a:srgbClr val="FFFFFF"/>
      </a:lt1>
      <a:dk2>
        <a:srgbClr val="6E2A8D"/>
      </a:dk2>
      <a:lt2>
        <a:srgbClr val="EAEAEA"/>
      </a:lt2>
      <a:accent1>
        <a:srgbClr val="006BB6"/>
      </a:accent1>
      <a:accent2>
        <a:srgbClr val="1687C5"/>
      </a:accent2>
      <a:accent3>
        <a:srgbClr val="8FB45A"/>
      </a:accent3>
      <a:accent4>
        <a:srgbClr val="F68623"/>
      </a:accent4>
      <a:accent5>
        <a:srgbClr val="F1AA20"/>
      </a:accent5>
      <a:accent6>
        <a:srgbClr val="AD292F"/>
      </a:accent6>
      <a:hlink>
        <a:srgbClr val="00657F"/>
      </a:hlink>
      <a:folHlink>
        <a:srgbClr val="0065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sz="2400" dirty="0" smtClean="0">
            <a:solidFill>
              <a:schemeClr val="tx1"/>
            </a:solidFill>
          </a:defRPr>
        </a:defPPr>
      </a:lstStyle>
    </a:txDef>
  </a:objectDefaults>
  <a:extraClrSchemeLst/>
  <a:extLst>
    <a:ext uri="{05A4C25C-085E-4340-85A3-A5531E510DB2}">
      <thm15:themeFamily xmlns="" xmlns:thm15="http://schemas.microsoft.com/office/thememl/2012/main" name="Presentation1" id="{77B34708-964F-44DC-A7F2-56259763D631}" vid="{AA3EC57E-5AED-471D-BDF8-D53FD69C3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F2C8ECC1A1024990C57AC85CC57FED" ma:contentTypeVersion="0" ma:contentTypeDescription="Create a new document." ma:contentTypeScope="" ma:versionID="76c5695fabbdc809a7bdc57f84bbd8b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9F5E79-CBE8-45E0-8D0C-F58E89A5727A}">
  <ds:schemaRef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5BBFCD1-1B5A-4377-BF57-9D3B0E96C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2017_Avid_Slide_template</Template>
  <TotalTime>2428</TotalTime>
  <Words>2777</Words>
  <Application>Microsoft Office PowerPoint</Application>
  <PresentationFormat>Custom</PresentationFormat>
  <Paragraphs>369</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2017_Avid_Slide_template</vt:lpstr>
      <vt:lpstr>Protecting Against Ransomware Attacks</vt:lpstr>
      <vt:lpstr>Protecting Against Ransomware Attacks</vt:lpstr>
      <vt:lpstr>The Threat of Ransomware</vt:lpstr>
      <vt:lpstr>Initial Ransomware Attack</vt:lpstr>
      <vt:lpstr>Initial Ransomware Attack</vt:lpstr>
      <vt:lpstr>Cleaning up the Systems</vt:lpstr>
      <vt:lpstr>Making the Payment</vt:lpstr>
      <vt:lpstr>Receiving the Key</vt:lpstr>
      <vt:lpstr>Decrypting the Files</vt:lpstr>
      <vt:lpstr>Ransomware Families</vt:lpstr>
      <vt:lpstr>Target Files</vt:lpstr>
      <vt:lpstr>Example Threat Behavior - Tescrypt</vt:lpstr>
      <vt:lpstr>Prevention Measures</vt:lpstr>
      <vt:lpstr>Protecting Assets with DR Systems</vt:lpstr>
      <vt:lpstr>Basic Disaster Recovery</vt:lpstr>
      <vt:lpstr>Deferred Deletes</vt:lpstr>
      <vt:lpstr>Threshold Triggering</vt:lpstr>
      <vt:lpstr>Multiple Copy Backups</vt:lpstr>
      <vt:lpstr>Conclusions</vt:lpstr>
      <vt:lpstr>References</vt:lpstr>
      <vt:lpstr>Q&amp;A</vt:lpstr>
      <vt:lpstr>Disaster Recovery Scripts</vt:lpstr>
      <vt:lpstr>Script for Basic Disaster Recovery</vt:lpstr>
      <vt:lpstr>Scripts for Deferred Deletes</vt:lpstr>
      <vt:lpstr>Script for Threshold Triggering</vt:lpstr>
      <vt:lpstr>Script for Multiple Copy Backup</vt:lpstr>
    </vt:vector>
  </TitlesOfParts>
  <Company>Avid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Against Ransomware Attacks </dc:title>
  <dc:creator>Rob Gonsalves</dc:creator>
  <cp:keywords>Avid</cp:keywords>
  <cp:lastModifiedBy>Rob Gonsalves</cp:lastModifiedBy>
  <cp:revision>114</cp:revision>
  <dcterms:created xsi:type="dcterms:W3CDTF">2017-01-13T15:44:59Z</dcterms:created>
  <dcterms:modified xsi:type="dcterms:W3CDTF">2017-02-09T02:03:11Z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0x01010087F2C8ECC1A1024990C57AC85CC57FED</vt:lpwstr>
  </property>
</Properties>
</file>