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4"/>
  </p:sldMasterIdLst>
  <p:notesMasterIdLst>
    <p:notesMasterId r:id="rId13"/>
  </p:notesMasterIdLst>
  <p:sldIdLst>
    <p:sldId id="435" r:id="rId5"/>
    <p:sldId id="425" r:id="rId6"/>
    <p:sldId id="439" r:id="rId7"/>
    <p:sldId id="440" r:id="rId8"/>
    <p:sldId id="437" r:id="rId9"/>
    <p:sldId id="424" r:id="rId10"/>
    <p:sldId id="438" r:id="rId11"/>
    <p:sldId id="275" r:id="rId12"/>
  </p:sldIdLst>
  <p:sldSz cx="14630400" cy="8229600"/>
  <p:notesSz cx="6858000" cy="9144000"/>
  <p:defaultTextStyle>
    <a:defPPr>
      <a:defRPr lang="en-US"/>
    </a:defPPr>
    <a:lvl1pPr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652462" indent="-195262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1304925" indent="-390525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958974" indent="-587374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2611438" indent="-782638" algn="l" defTabSz="1304925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5">
          <p15:clr>
            <a:srgbClr val="A4A3A4"/>
          </p15:clr>
        </p15:guide>
        <p15:guide id="2" pos="7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D18"/>
    <a:srgbClr val="760000"/>
    <a:srgbClr val="E0EFD7"/>
    <a:srgbClr val="FFFF00"/>
    <a:srgbClr val="4B1764"/>
    <a:srgbClr val="26182A"/>
    <a:srgbClr val="A84ECD"/>
    <a:srgbClr val="2A034F"/>
    <a:srgbClr val="2B186B"/>
    <a:srgbClr val="2A1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0" autoAdjust="0"/>
    <p:restoredTop sz="80693" autoAdjust="0"/>
  </p:normalViewPr>
  <p:slideViewPr>
    <p:cSldViewPr snapToGrid="0" showGuides="1">
      <p:cViewPr varScale="1">
        <p:scale>
          <a:sx n="61" d="100"/>
          <a:sy n="61" d="100"/>
        </p:scale>
        <p:origin x="-804" y="-90"/>
      </p:cViewPr>
      <p:guideLst>
        <p:guide orient="horz" pos="4145"/>
        <p:guide pos="7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-424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06F68-BB87-BA41-B104-FFF1253D6519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DD6D-321F-F940-B472-76B7340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Tighter iteration</a:t>
            </a:r>
          </a:p>
          <a:p>
            <a:r>
              <a:rPr lang="en-US" dirty="0"/>
              <a:t>Versions, revisions and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DD6D-321F-F940-B472-76B7340166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</a:t>
            </a:r>
            <a:r>
              <a:rPr lang="en-US" baseline="0" dirty="0"/>
              <a:t> differences between formats</a:t>
            </a:r>
          </a:p>
          <a:p>
            <a:r>
              <a:rPr lang="en-US" baseline="0" dirty="0"/>
              <a:t>Package format (single file containers) v bundle format AS-02, IMF</a:t>
            </a:r>
          </a:p>
          <a:p>
            <a:r>
              <a:rPr lang="en-US" baseline="0" dirty="0"/>
              <a:t>AS - AMWA Standard</a:t>
            </a:r>
          </a:p>
          <a:p>
            <a:r>
              <a:rPr lang="en-US" baseline="0" dirty="0"/>
              <a:t>Quick Time (</a:t>
            </a:r>
            <a:r>
              <a:rPr lang="en-US" baseline="0" dirty="0" err="1"/>
              <a:t>Mov</a:t>
            </a:r>
            <a:r>
              <a:rPr lang="en-US" baseline="0" dirty="0"/>
              <a:t>) – add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DD6D-321F-F940-B472-76B7340166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Goodies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DD6D-321F-F940-B472-76B7340166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Steal an IMF pic</a:t>
            </a:r>
          </a:p>
          <a:p>
            <a:endParaRPr lang="en-US" dirty="0"/>
          </a:p>
          <a:p>
            <a:r>
              <a:rPr lang="en-US" dirty="0"/>
              <a:t>AS-02 similar timeline to CPL, has timeline description based on OP-2B or OP-3B format</a:t>
            </a:r>
          </a:p>
          <a:p>
            <a:r>
              <a:rPr lang="en-US" dirty="0"/>
              <a:t>IMF</a:t>
            </a:r>
          </a:p>
          <a:p>
            <a:endParaRPr lang="en-US" dirty="0"/>
          </a:p>
          <a:p>
            <a:r>
              <a:rPr lang="en-US" dirty="0"/>
              <a:t>AS-02 volume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DD6D-321F-F940-B472-76B7340166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9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Audio work mostly broadcast wav</a:t>
            </a:r>
          </a:p>
          <a:p>
            <a:r>
              <a:rPr lang="en-US" dirty="0"/>
              <a:t>IMF based broadcast masters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Interoperarable</a:t>
            </a:r>
            <a:r>
              <a:rPr lang="en-US" dirty="0"/>
              <a:t> masters – flattened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Production Masters – includes all media, sessions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Formalize the extras folder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Keep the rich relation ships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Derive the IMF from the Production master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/>
              <a:t>Versions v revisions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DD6D-321F-F940-B472-76B7340166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Tying everything together – the grand vision</a:t>
            </a:r>
          </a:p>
          <a:p>
            <a:r>
              <a:rPr lang="en-US" dirty="0"/>
              <a:t>From bundle format from AS-02 – can add to the bundle with out completely moving everything</a:t>
            </a:r>
          </a:p>
          <a:p>
            <a:r>
              <a:rPr lang="en-US" dirty="0"/>
              <a:t>PT production using broadcast wave</a:t>
            </a:r>
          </a:p>
          <a:p>
            <a:r>
              <a:rPr lang="en-US" dirty="0"/>
              <a:t>Object storage</a:t>
            </a:r>
          </a:p>
          <a:p>
            <a:r>
              <a:rPr lang="en-US" dirty="0"/>
              <a:t>Graph database for revisions, relationships and project structure (hierarchy)</a:t>
            </a:r>
          </a:p>
          <a:p>
            <a:r>
              <a:rPr lang="en-US" dirty="0"/>
              <a:t>Object storage and graph data based v file storage</a:t>
            </a:r>
          </a:p>
          <a:p>
            <a:r>
              <a:rPr lang="en-US" dirty="0"/>
              <a:t>User collaboration</a:t>
            </a:r>
          </a:p>
          <a:p>
            <a:endParaRPr lang="en-US" dirty="0"/>
          </a:p>
          <a:p>
            <a:r>
              <a:rPr lang="en-US" dirty="0"/>
              <a:t>Move graph to cloud</a:t>
            </a:r>
          </a:p>
          <a:p>
            <a:endParaRPr lang="en-US" dirty="0"/>
          </a:p>
          <a:p>
            <a:r>
              <a:rPr lang="en-US" dirty="0"/>
              <a:t>Send to Sara and Tim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3DD6D-321F-F940-B472-76B7340166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creen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nect-graphic-1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628" y="-120950"/>
            <a:ext cx="14748028" cy="8499974"/>
          </a:xfrm>
          <a:prstGeom prst="rect">
            <a:avLst/>
          </a:prstGeom>
        </p:spPr>
      </p:pic>
      <p:pic>
        <p:nvPicPr>
          <p:cNvPr id="3" name="Picture 2" descr="connect-graphic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83260" cy="82296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5207655" y="-2428284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706979" y="-2883770"/>
            <a:ext cx="745883" cy="846646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adcas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roadca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04" y="-188150"/>
            <a:ext cx="12893916" cy="86705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2485" y="1692"/>
            <a:ext cx="15238080" cy="862945"/>
          </a:xfrm>
          <a:prstGeom prst="rect">
            <a:avLst/>
          </a:prstGeom>
          <a:solidFill>
            <a:srgbClr val="2B186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vid_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810" y="7674685"/>
            <a:ext cx="1134090" cy="341634"/>
          </a:xfrm>
          <a:prstGeom prst="rect">
            <a:avLst/>
          </a:prstGeom>
        </p:spPr>
      </p:pic>
      <p:pic>
        <p:nvPicPr>
          <p:cNvPr id="11" name="Picture 10" descr="ac2015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48" y="161824"/>
            <a:ext cx="5108448" cy="5451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2125257" y="180793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chemeClr val="bg1"/>
              </a:solidFill>
              <a:latin typeface="AvidOmnes Light"/>
              <a:cs typeface="AvidOmnes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0551" y="7613603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2B186B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rgbClr val="2B186B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rgbClr val="2B186B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0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S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livesound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41988" y="0"/>
            <a:ext cx="18908486" cy="82296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2485" y="1692"/>
            <a:ext cx="15238080" cy="862945"/>
          </a:xfrm>
          <a:prstGeom prst="rect">
            <a:avLst/>
          </a:prstGeom>
          <a:solidFill>
            <a:srgbClr val="2B186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vid_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810" y="7674685"/>
            <a:ext cx="1134090" cy="341634"/>
          </a:xfrm>
          <a:prstGeom prst="rect">
            <a:avLst/>
          </a:prstGeom>
        </p:spPr>
      </p:pic>
      <p:pic>
        <p:nvPicPr>
          <p:cNvPr id="13" name="Picture 12" descr="ac2015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48" y="161824"/>
            <a:ext cx="5108448" cy="54513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7613603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2B186B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rgbClr val="2B186B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rgbClr val="2B186B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500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-audio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296" y="0"/>
            <a:ext cx="18908487" cy="826809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2485" y="1692"/>
            <a:ext cx="15238080" cy="862945"/>
          </a:xfrm>
          <a:prstGeom prst="rect">
            <a:avLst/>
          </a:prstGeom>
          <a:solidFill>
            <a:srgbClr val="2B186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vid_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810" y="7674685"/>
            <a:ext cx="1134090" cy="341634"/>
          </a:xfrm>
          <a:prstGeom prst="rect">
            <a:avLst/>
          </a:prstGeom>
        </p:spPr>
      </p:pic>
      <p:pic>
        <p:nvPicPr>
          <p:cNvPr id="13" name="Picture 12" descr="Avid_logo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08" y="7692371"/>
            <a:ext cx="1134090" cy="341634"/>
          </a:xfrm>
          <a:prstGeom prst="rect">
            <a:avLst/>
          </a:prstGeom>
        </p:spPr>
      </p:pic>
      <p:pic>
        <p:nvPicPr>
          <p:cNvPr id="14" name="Picture 13" descr="ac2015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761" y="161824"/>
            <a:ext cx="5108448" cy="54513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805440" y="7613603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2B186B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rgbClr val="2B186B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rgbClr val="2B186B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65991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660" y="3166283"/>
            <a:ext cx="5757978" cy="17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081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with Lifesyle Image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917" y="1400349"/>
            <a:ext cx="8149977" cy="6203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57188" indent="-357188">
              <a:buFont typeface="Wingdings" charset="2"/>
              <a:buChar char="§"/>
              <a:defRPr/>
            </a:lvl1pPr>
            <a:lvl2pPr marL="714375" indent="-277813">
              <a:buFont typeface="Arial"/>
              <a:buChar char="•"/>
              <a:defRPr/>
            </a:lvl2pPr>
            <a:lvl3pPr marL="987425" indent="-177800">
              <a:buFont typeface="Lucida Grande"/>
              <a:buChar char="‑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213917" y="112613"/>
            <a:ext cx="141054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0" tIns="65306" rIns="130610" bIns="65306" numCol="1" anchor="ctr" anchorCtr="0" compatLnSpc="1">
            <a:prstTxWarp prst="textNoShape">
              <a:avLst/>
            </a:prstTxWarp>
          </a:bodyPr>
          <a:lstStyle>
            <a:lvl1pPr>
              <a:defRPr sz="3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"/>
          <a:stretch/>
        </p:blipFill>
        <p:spPr>
          <a:xfrm>
            <a:off x="-2" y="1114024"/>
            <a:ext cx="14630400" cy="126995"/>
          </a:xfrm>
          <a:prstGeom prst="rect">
            <a:avLst/>
          </a:prstGeom>
        </p:spPr>
      </p:pic>
      <p:sp>
        <p:nvSpPr>
          <p:cNvPr id="12" name="Right Triangle 11"/>
          <p:cNvSpPr/>
          <p:nvPr userDrawn="1"/>
        </p:nvSpPr>
        <p:spPr>
          <a:xfrm>
            <a:off x="2051" y="7604299"/>
            <a:ext cx="1118480" cy="647782"/>
          </a:xfrm>
          <a:prstGeom prst="rtTriangle">
            <a:avLst/>
          </a:prstGeom>
          <a:solidFill>
            <a:srgbClr val="4C1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4582" y="7879107"/>
            <a:ext cx="685800" cy="292388"/>
          </a:xfrm>
          <a:prstGeom prst="rect">
            <a:avLst/>
          </a:prstGeom>
          <a:noFill/>
        </p:spPr>
        <p:txBody>
          <a:bodyPr lIns="91440" tIns="45720" rIns="91440" bIns="45720" anchor="ctr">
            <a:spAutoFit/>
          </a:bodyPr>
          <a:lstStyle/>
          <a:p>
            <a:pPr algn="l" defTabSz="1306221" fontAlgn="auto">
              <a:spcBef>
                <a:spcPts val="0"/>
              </a:spcBef>
              <a:spcAft>
                <a:spcPts val="0"/>
              </a:spcAft>
              <a:defRPr/>
            </a:pPr>
            <a:fld id="{C51AA048-2DF8-4B2D-802E-16BA1C84F9A5}" type="slidenum">
              <a:rPr lang="en-US" sz="1300">
                <a:solidFill>
                  <a:srgbClr val="FFFFFF"/>
                </a:solidFill>
                <a:latin typeface="Arial"/>
              </a:rPr>
              <a:pPr algn="l" defTabSz="130622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17400" r="10537" b="26775"/>
          <a:stretch/>
        </p:blipFill>
        <p:spPr bwMode="auto">
          <a:xfrm>
            <a:off x="13302180" y="7604299"/>
            <a:ext cx="1366132" cy="74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hollywoodpostalliance.org/wp-content/uploads/2016/02/new_hpa_logo1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370" y="7691161"/>
            <a:ext cx="1688106" cy="4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05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" y="1648417"/>
            <a:ext cx="14628347" cy="480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 rot="5400000">
            <a:off x="6135619" y="-2067627"/>
            <a:ext cx="2366582" cy="1469016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>
              <a:latin typeface="AvidOmnes Medium"/>
            </a:endParaRPr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322833" y="5253427"/>
            <a:ext cx="11594433" cy="914400"/>
          </a:xfrm>
          <a:prstGeom prst="rect">
            <a:avLst/>
          </a:prstGeom>
        </p:spPr>
        <p:txBody>
          <a:bodyPr lIns="146304" tIns="73152" rIns="146304" bIns="73152" anchor="b"/>
          <a:lstStyle>
            <a:lvl1pPr algn="l">
              <a:defRPr sz="5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74"/>
          <a:stretch/>
        </p:blipFill>
        <p:spPr>
          <a:xfrm>
            <a:off x="-2" y="1534986"/>
            <a:ext cx="14630400" cy="134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74"/>
          <a:stretch/>
        </p:blipFill>
        <p:spPr>
          <a:xfrm flipH="1">
            <a:off x="-2" y="6465298"/>
            <a:ext cx="14630400" cy="134507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>
            <a:off x="2051" y="7604299"/>
            <a:ext cx="1118480" cy="647782"/>
          </a:xfrm>
          <a:prstGeom prst="rtTriangle">
            <a:avLst/>
          </a:prstGeom>
          <a:solidFill>
            <a:srgbClr val="4C1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582" y="7879107"/>
            <a:ext cx="685800" cy="292388"/>
          </a:xfrm>
          <a:prstGeom prst="rect">
            <a:avLst/>
          </a:prstGeom>
          <a:noFill/>
        </p:spPr>
        <p:txBody>
          <a:bodyPr lIns="91440" tIns="45720" rIns="91440" bIns="45720" anchor="ctr">
            <a:spAutoFit/>
          </a:bodyPr>
          <a:lstStyle/>
          <a:p>
            <a:pPr algn="l" defTabSz="1306221" fontAlgn="auto">
              <a:spcBef>
                <a:spcPts val="0"/>
              </a:spcBef>
              <a:spcAft>
                <a:spcPts val="0"/>
              </a:spcAft>
              <a:defRPr/>
            </a:pPr>
            <a:fld id="{C51AA048-2DF8-4B2D-802E-16BA1C84F9A5}" type="slidenum">
              <a:rPr lang="en-US" sz="1300">
                <a:solidFill>
                  <a:srgbClr val="FFFFFF"/>
                </a:solidFill>
                <a:latin typeface="Arial"/>
              </a:rPr>
              <a:pPr algn="l" defTabSz="130622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21027" y="5508466"/>
            <a:ext cx="1699738" cy="51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48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, No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8438" y="1481137"/>
            <a:ext cx="14105244" cy="60483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uFillTx/>
              </a:defRPr>
            </a:lvl1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/>
          <a:srcRect b="794"/>
          <a:stretch/>
        </p:blipFill>
        <p:spPr>
          <a:xfrm>
            <a:off x="-2" y="1114024"/>
            <a:ext cx="14630400" cy="126995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213917" y="112613"/>
            <a:ext cx="14105411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0610" tIns="65306" rIns="130610" bIns="65306" numCol="1" anchor="ctr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11" name="Right Triangle 10"/>
          <p:cNvSpPr>
            <a:spLocks/>
          </p:cNvSpPr>
          <p:nvPr userDrawn="1"/>
        </p:nvSpPr>
        <p:spPr>
          <a:xfrm>
            <a:off x="2051" y="7604299"/>
            <a:ext cx="1118480" cy="647782"/>
          </a:xfrm>
          <a:prstGeom prst="rtTriangle">
            <a:avLst/>
          </a:prstGeom>
          <a:solidFill>
            <a:srgbClr val="4C1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FFFFFF"/>
              </a:solidFill>
              <a:uFillTx/>
            </a:endParaRPr>
          </a:p>
        </p:txBody>
      </p:sp>
      <p:sp>
        <p:nvSpPr>
          <p:cNvPr id="12" name="TextBox 11"/>
          <p:cNvSpPr txBox="1">
            <a:spLocks/>
          </p:cNvSpPr>
          <p:nvPr userDrawn="1"/>
        </p:nvSpPr>
        <p:spPr>
          <a:xfrm>
            <a:off x="104582" y="7879107"/>
            <a:ext cx="685800" cy="292388"/>
          </a:xfrm>
          <a:prstGeom prst="rect">
            <a:avLst/>
          </a:prstGeom>
          <a:noFill/>
        </p:spPr>
        <p:txBody>
          <a:bodyPr lIns="91440" tIns="45720" rIns="91440" bIns="45720" anchor="ctr">
            <a:spAutoFit/>
          </a:bodyPr>
          <a:lstStyle/>
          <a:p>
            <a:pPr defTabSz="1306221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fld id="{C51AA048-2DF8-4B2D-802E-16BA1C84F9A5}" type="slidenum">
              <a:rPr lang="en-US" sz="1300">
                <a:solidFill>
                  <a:srgbClr val="FFFFFF"/>
                </a:solidFill>
                <a:uFillTx/>
                <a:latin typeface="Arial"/>
              </a:rPr>
              <a:pPr defTabSz="1306221" fontAlgn="auto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t>‹#›</a:t>
            </a:fld>
            <a:endParaRPr lang="en-US" sz="130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>
          <a:xfrm>
            <a:off x="4166938" y="7921116"/>
            <a:ext cx="6198181" cy="24622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en-US">
                <a:uFillTx/>
              </a:defRPr>
            </a:defPPr>
            <a:lvl1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800" b="0" i="0" u="none" strike="noStrike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FillTx/>
                <a:latin typeface="Arial"/>
              </a:defRPr>
            </a:lvl1pPr>
          </a:lstStyle>
          <a:p>
            <a:r>
              <a:rPr lang="en-US" sz="1000" dirty="0">
                <a:solidFill>
                  <a:srgbClr val="000000"/>
                </a:solidFill>
                <a:uFillTx/>
              </a:rPr>
              <a:t>Confidential and Proprietary Information. Please do not copy, forward, redistribute, or publish. Avid ©2016. </a:t>
            </a:r>
          </a:p>
        </p:txBody>
      </p:sp>
      <p:pic>
        <p:nvPicPr>
          <p:cNvPr id="13" name="Picture 12" descr="Avid_logo_purple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3172063" y="7743301"/>
            <a:ext cx="1162666" cy="3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ic Screen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utterstock_10918609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73" y="-352823"/>
            <a:ext cx="8374927" cy="5586077"/>
          </a:xfrm>
          <a:prstGeom prst="rect">
            <a:avLst/>
          </a:prstGeom>
        </p:spPr>
      </p:pic>
      <p:pic>
        <p:nvPicPr>
          <p:cNvPr id="2" name="Picture 1" descr="Link to TJ_4509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886" y="3754984"/>
            <a:ext cx="7141511" cy="4759817"/>
          </a:xfrm>
          <a:prstGeom prst="rect">
            <a:avLst/>
          </a:prstGeom>
          <a:ln>
            <a:noFill/>
          </a:ln>
          <a:effectLst>
            <a:softEdge rad="330200"/>
          </a:effectLst>
        </p:spPr>
      </p:pic>
      <p:sp>
        <p:nvSpPr>
          <p:cNvPr id="7" name="Rectangle 6"/>
          <p:cNvSpPr/>
          <p:nvPr userDrawn="1"/>
        </p:nvSpPr>
        <p:spPr>
          <a:xfrm flipH="1">
            <a:off x="-3" y="4845438"/>
            <a:ext cx="10817735" cy="3384162"/>
          </a:xfrm>
          <a:prstGeom prst="rect">
            <a:avLst/>
          </a:prstGeom>
          <a:gradFill>
            <a:gsLst>
              <a:gs pos="100000">
                <a:srgbClr val="26182A"/>
              </a:gs>
              <a:gs pos="0">
                <a:srgbClr val="4B176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4068" y="0"/>
            <a:ext cx="6349541" cy="34106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5207655" y="-2428284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706979" y="-2883770"/>
            <a:ext cx="745883" cy="846646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c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83" y="7242869"/>
            <a:ext cx="7083552" cy="755904"/>
          </a:xfrm>
          <a:prstGeom prst="rect">
            <a:avLst/>
          </a:prstGeom>
        </p:spPr>
      </p:pic>
      <p:sp>
        <p:nvSpPr>
          <p:cNvPr id="13" name="Parallelogram 12"/>
          <p:cNvSpPr/>
          <p:nvPr userDrawn="1"/>
        </p:nvSpPr>
        <p:spPr>
          <a:xfrm flipH="1">
            <a:off x="2704433" y="0"/>
            <a:ext cx="11593791" cy="8229600"/>
          </a:xfrm>
          <a:prstGeom prst="parallelogram">
            <a:avLst>
              <a:gd name="adj" fmla="val 98263"/>
            </a:avLst>
          </a:prstGeom>
          <a:solidFill>
            <a:srgbClr val="3B0E53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flipH="1">
            <a:off x="-3127735" y="3151887"/>
            <a:ext cx="14627459" cy="2234545"/>
          </a:xfrm>
          <a:prstGeom prst="parallelogram">
            <a:avLst>
              <a:gd name="adj" fmla="val 10004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03283" y="3346707"/>
            <a:ext cx="965598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Video Creative</a:t>
            </a:r>
            <a:r>
              <a:rPr lang="en-US" sz="6000" baseline="0" dirty="0">
                <a:solidFill>
                  <a:schemeClr val="bg1"/>
                </a:solidFill>
              </a:rPr>
              <a:t> Teams and</a:t>
            </a:r>
          </a:p>
          <a:p>
            <a:pPr algn="l"/>
            <a:r>
              <a:rPr lang="en-US" sz="6000" baseline="0" dirty="0">
                <a:solidFill>
                  <a:schemeClr val="bg1"/>
                </a:solidFill>
              </a:rPr>
              <a:t>Individual Artists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2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creen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207655" y="-2428284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706979" y="-2883770"/>
            <a:ext cx="745883" cy="846646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vidEverywhere_logo2014_bl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59073"/>
            <a:ext cx="13106400" cy="57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0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447580"/>
            <a:ext cx="14628813" cy="5782020"/>
          </a:xfrm>
          <a:prstGeom prst="rect">
            <a:avLst/>
          </a:prstGeom>
          <a:gradFill flip="none" rotWithShape="1">
            <a:gsLst>
              <a:gs pos="0">
                <a:srgbClr val="1A002B"/>
              </a:gs>
              <a:gs pos="100000">
                <a:srgbClr val="2A115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4630400" cy="2560095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950409" y="1193454"/>
            <a:ext cx="8507102" cy="136664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35062" y="5893755"/>
            <a:ext cx="5294810" cy="459384"/>
          </a:xfrm>
          <a:prstGeom prst="rect">
            <a:avLst/>
          </a:prstGeom>
        </p:spPr>
        <p:txBody>
          <a:bodyPr lIns="146304" tIns="73152" rIns="146304" bIns="73152" anchor="b"/>
          <a:lstStyle>
            <a:lvl1pPr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Name, Title | Date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523933" y="4896797"/>
            <a:ext cx="12134126" cy="914400"/>
          </a:xfrm>
          <a:prstGeom prst="rect">
            <a:avLst/>
          </a:prstGeom>
        </p:spPr>
        <p:txBody>
          <a:bodyPr lIns="146304" tIns="73152" rIns="146304" bIns="73152" anchor="b"/>
          <a:lstStyle>
            <a:lvl1pPr algn="l">
              <a:defRPr sz="5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 rot="10800000">
            <a:off x="5327184" y="-61966"/>
            <a:ext cx="9446461" cy="8931551"/>
          </a:xfrm>
          <a:prstGeom prst="rtTriangle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Parallelogram 4"/>
          <p:cNvSpPr/>
          <p:nvPr userDrawn="1"/>
        </p:nvSpPr>
        <p:spPr>
          <a:xfrm flipH="1">
            <a:off x="3959022" y="-191182"/>
            <a:ext cx="4191057" cy="2761679"/>
          </a:xfrm>
          <a:prstGeom prst="parallelogram">
            <a:avLst>
              <a:gd name="adj" fmla="val 93977"/>
            </a:avLst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 descr="Avid_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110" y="1515031"/>
            <a:ext cx="2488290" cy="74957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3045907" y="387191"/>
            <a:ext cx="29054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B&amp;M Title Slide 2</a:t>
            </a:r>
            <a:endParaRPr lang="en-US" dirty="0"/>
          </a:p>
        </p:txBody>
      </p:sp>
      <p:pic>
        <p:nvPicPr>
          <p:cNvPr id="4" name="Picture 3" descr="ac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33" y="1476216"/>
            <a:ext cx="7083552" cy="75590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95133" y="7613604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chemeClr val="bg1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71924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441062"/>
            <a:ext cx="14628813" cy="791295"/>
          </a:xfrm>
          <a:prstGeom prst="rect">
            <a:avLst/>
          </a:prstGeom>
          <a:gradFill flip="none" rotWithShape="1">
            <a:gsLst>
              <a:gs pos="0">
                <a:srgbClr val="1A002B"/>
              </a:gs>
              <a:gs pos="100000">
                <a:srgbClr val="2A115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4630400" cy="2560095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950409" y="636174"/>
            <a:ext cx="8235390" cy="136664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35062" y="5893755"/>
            <a:ext cx="5294810" cy="459384"/>
          </a:xfrm>
          <a:prstGeom prst="rect">
            <a:avLst/>
          </a:prstGeom>
        </p:spPr>
        <p:txBody>
          <a:bodyPr lIns="146304" tIns="73152" rIns="146304" bIns="73152" anchor="b"/>
          <a:lstStyle>
            <a:lvl1pPr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Name, Title | Date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500416" y="4896797"/>
            <a:ext cx="12134126" cy="914400"/>
          </a:xfrm>
          <a:prstGeom prst="rect">
            <a:avLst/>
          </a:prstGeom>
        </p:spPr>
        <p:txBody>
          <a:bodyPr lIns="146304" tIns="73152" rIns="146304" bIns="73152" anchor="b"/>
          <a:lstStyle>
            <a:lvl1pPr algn="l">
              <a:defRPr sz="5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 userDrawn="1"/>
        </p:nvSpPr>
        <p:spPr>
          <a:xfrm flipH="1">
            <a:off x="3959022" y="-202834"/>
            <a:ext cx="4191057" cy="2761679"/>
          </a:xfrm>
          <a:prstGeom prst="parallelogram">
            <a:avLst>
              <a:gd name="adj" fmla="val 93977"/>
            </a:avLst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2" name="Picture 21" descr="Avid_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721" y="7626050"/>
            <a:ext cx="1458164" cy="439258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981201"/>
            <a:ext cx="14628813" cy="584879"/>
          </a:xfrm>
          <a:prstGeom prst="rect">
            <a:avLst/>
          </a:prstGeom>
          <a:gradFill flip="none" rotWithShape="1">
            <a:gsLst>
              <a:gs pos="0">
                <a:srgbClr val="1A002B">
                  <a:alpha val="36000"/>
                </a:srgbClr>
              </a:gs>
              <a:gs pos="100000">
                <a:srgbClr val="2A115F">
                  <a:alpha val="3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c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5" y="911820"/>
            <a:ext cx="7083552" cy="75590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95133" y="7613604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chemeClr val="bg1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234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4630400" cy="1246825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vid_logo_purp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2063" y="7743301"/>
            <a:ext cx="1162666" cy="350682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207059" y="120797"/>
            <a:ext cx="141054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0" tIns="65306" rIns="130610" bIns="65306" numCol="1" anchor="ctr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ight Triangle 10"/>
          <p:cNvSpPr/>
          <p:nvPr userDrawn="1"/>
        </p:nvSpPr>
        <p:spPr>
          <a:xfrm>
            <a:off x="2051" y="7604299"/>
            <a:ext cx="1118480" cy="647782"/>
          </a:xfrm>
          <a:prstGeom prst="rtTriangle">
            <a:avLst/>
          </a:prstGeom>
          <a:solidFill>
            <a:srgbClr val="4C1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4582" y="7888310"/>
            <a:ext cx="685800" cy="292388"/>
          </a:xfrm>
          <a:prstGeom prst="rect">
            <a:avLst/>
          </a:prstGeom>
          <a:noFill/>
        </p:spPr>
        <p:txBody>
          <a:bodyPr lIns="91440" tIns="45720" rIns="91440" bIns="45720" anchor="ctr">
            <a:spAutoFit/>
          </a:bodyPr>
          <a:lstStyle/>
          <a:p>
            <a:pPr algn="l" defTabSz="1306221" fontAlgn="auto">
              <a:spcBef>
                <a:spcPts val="0"/>
              </a:spcBef>
              <a:spcAft>
                <a:spcPts val="0"/>
              </a:spcAft>
              <a:defRPr/>
            </a:pPr>
            <a:fld id="{C51AA048-2DF8-4B2D-802E-16BA1C84F9A5}" type="slidenum">
              <a:rPr lang="en-US" sz="1300">
                <a:solidFill>
                  <a:srgbClr val="FFFFFF"/>
                </a:solidFill>
                <a:latin typeface="Arial"/>
              </a:rPr>
              <a:pPr algn="l" defTabSz="130622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166938" y="7921116"/>
            <a:ext cx="6198181" cy="24622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/>
            <a:r>
              <a:rPr lang="en-US" sz="1000" noProof="0" dirty="0">
                <a:solidFill>
                  <a:srgbClr val="000000"/>
                </a:solidFill>
                <a:latin typeface="Arial"/>
              </a:rPr>
              <a:t>Confidential and Proprietary Information.</a:t>
            </a:r>
            <a:r>
              <a:rPr lang="en-US" sz="1000" baseline="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noProof="0" dirty="0">
                <a:solidFill>
                  <a:srgbClr val="000000"/>
                </a:solidFill>
                <a:latin typeface="Arial"/>
              </a:rPr>
              <a:t>Please do not copy, forward, redistribute, or publish. Avid ©2015.</a:t>
            </a:r>
            <a:r>
              <a:rPr lang="en-US" sz="1000" baseline="0" noProof="0" dirty="0">
                <a:solidFill>
                  <a:srgbClr val="000000"/>
                </a:solidFill>
                <a:latin typeface="Arial"/>
              </a:rPr>
              <a:t> </a:t>
            </a:r>
            <a:endParaRPr lang="en-US" sz="1000" noProof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918" y="1740884"/>
            <a:ext cx="14105410" cy="5581200"/>
          </a:xfrm>
          <a:prstGeom prst="rect">
            <a:avLst/>
          </a:prstGeom>
        </p:spPr>
        <p:txBody>
          <a:bodyPr vert="horz"/>
          <a:lstStyle>
            <a:lvl1pPr marL="287338" indent="-287338"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695325" indent="-342900"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cs typeface="Arial"/>
              </a:defRPr>
            </a:lvl2pPr>
            <a:lvl3pPr marL="971550" indent="-342901">
              <a:buFont typeface="Lucida Grande"/>
              <a:buChar char="‑"/>
              <a:defRPr>
                <a:solidFill>
                  <a:srgbClr val="00000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arallelogram 17"/>
          <p:cNvSpPr/>
          <p:nvPr userDrawn="1"/>
        </p:nvSpPr>
        <p:spPr>
          <a:xfrm flipH="1">
            <a:off x="11285892" y="-3828"/>
            <a:ext cx="4580519" cy="1194847"/>
          </a:xfrm>
          <a:prstGeom prst="parallelogram">
            <a:avLst>
              <a:gd name="adj" fmla="val 116583"/>
            </a:avLst>
          </a:prstGeom>
          <a:gradFill flip="none" rotWithShape="1">
            <a:gsLst>
              <a:gs pos="0">
                <a:srgbClr val="1A002B">
                  <a:alpha val="50000"/>
                </a:srgbClr>
              </a:gs>
              <a:gs pos="100000">
                <a:srgbClr val="2A115F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1118105"/>
            <a:ext cx="14628813" cy="146104"/>
          </a:xfrm>
          <a:prstGeom prst="rect">
            <a:avLst/>
          </a:prstGeom>
          <a:gradFill flip="none" rotWithShape="1">
            <a:gsLst>
              <a:gs pos="0">
                <a:srgbClr val="1A002B">
                  <a:alpha val="36000"/>
                </a:srgbClr>
              </a:gs>
              <a:gs pos="100000">
                <a:srgbClr val="2A115F">
                  <a:alpha val="3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125257" y="274881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chemeClr val="bg1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331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&amp;M 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1522"/>
            <a:ext cx="14628813" cy="840818"/>
          </a:xfrm>
          <a:prstGeom prst="rect">
            <a:avLst/>
          </a:prstGeom>
          <a:gradFill flip="none" rotWithShape="1">
            <a:gsLst>
              <a:gs pos="0">
                <a:srgbClr val="1A002B"/>
              </a:gs>
              <a:gs pos="100000">
                <a:srgbClr val="2A115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 rot="5400000">
            <a:off x="145059" y="-166583"/>
            <a:ext cx="1700264" cy="1990385"/>
          </a:xfrm>
          <a:prstGeom prst="rtTriangle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22" name="Picture 21" descr="Avid_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110" y="1515031"/>
            <a:ext cx="2488290" cy="749574"/>
          </a:xfrm>
          <a:prstGeom prst="rect">
            <a:avLst/>
          </a:prstGeom>
        </p:spPr>
      </p:pic>
      <p:pic>
        <p:nvPicPr>
          <p:cNvPr id="23" name="Picture 22" descr="Avid_logo_purple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2063" y="7743301"/>
            <a:ext cx="1162666" cy="350682"/>
          </a:xfrm>
          <a:prstGeom prst="rect">
            <a:avLst/>
          </a:prstGeom>
        </p:spPr>
      </p:pic>
      <p:sp>
        <p:nvSpPr>
          <p:cNvPr id="24" name="Right Triangle 23"/>
          <p:cNvSpPr/>
          <p:nvPr userDrawn="1"/>
        </p:nvSpPr>
        <p:spPr>
          <a:xfrm>
            <a:off x="2051" y="7604299"/>
            <a:ext cx="1118480" cy="647782"/>
          </a:xfrm>
          <a:prstGeom prst="rtTriangle">
            <a:avLst/>
          </a:prstGeom>
          <a:solidFill>
            <a:srgbClr val="4C1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4582" y="7888310"/>
            <a:ext cx="685800" cy="292388"/>
          </a:xfrm>
          <a:prstGeom prst="rect">
            <a:avLst/>
          </a:prstGeom>
          <a:noFill/>
        </p:spPr>
        <p:txBody>
          <a:bodyPr lIns="91440" tIns="45720" rIns="91440" bIns="45720" anchor="ctr">
            <a:spAutoFit/>
          </a:bodyPr>
          <a:lstStyle/>
          <a:p>
            <a:pPr algn="l" defTabSz="1306221" fontAlgn="auto">
              <a:spcBef>
                <a:spcPts val="0"/>
              </a:spcBef>
              <a:spcAft>
                <a:spcPts val="0"/>
              </a:spcAft>
              <a:defRPr/>
            </a:pPr>
            <a:fld id="{C51AA048-2DF8-4B2D-802E-16BA1C84F9A5}" type="slidenum">
              <a:rPr lang="en-US" sz="1300">
                <a:solidFill>
                  <a:srgbClr val="FFFFFF"/>
                </a:solidFill>
                <a:latin typeface="Arial"/>
              </a:rPr>
              <a:pPr algn="l" defTabSz="130622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ext Placeholder 9"/>
          <p:cNvSpPr txBox="1">
            <a:spLocks/>
          </p:cNvSpPr>
          <p:nvPr userDrawn="1"/>
        </p:nvSpPr>
        <p:spPr>
          <a:xfrm>
            <a:off x="4166938" y="7921116"/>
            <a:ext cx="6198181" cy="24622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/>
            <a:r>
              <a:rPr lang="en-US" sz="1000" noProof="0" dirty="0">
                <a:solidFill>
                  <a:srgbClr val="000000"/>
                </a:solidFill>
                <a:latin typeface="Arial"/>
              </a:rPr>
              <a:t>Confidential and Proprietary Information.</a:t>
            </a:r>
            <a:r>
              <a:rPr lang="en-US" sz="1000" baseline="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noProof="0" dirty="0">
                <a:solidFill>
                  <a:srgbClr val="000000"/>
                </a:solidFill>
                <a:latin typeface="Arial"/>
              </a:rPr>
              <a:t>Please do not copy, forward, redistribute, or publish. Avid ©2015.</a:t>
            </a:r>
            <a:r>
              <a:rPr lang="en-US" sz="1000" baseline="0" noProof="0" dirty="0">
                <a:solidFill>
                  <a:srgbClr val="000000"/>
                </a:solidFill>
                <a:latin typeface="Arial"/>
              </a:rPr>
              <a:t> </a:t>
            </a:r>
            <a:endParaRPr lang="en-US" sz="1000" noProof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918" y="2152233"/>
            <a:ext cx="14105410" cy="5186881"/>
          </a:xfrm>
          <a:prstGeom prst="rect">
            <a:avLst/>
          </a:prstGeom>
        </p:spPr>
        <p:txBody>
          <a:bodyPr vert="horz"/>
          <a:lstStyle>
            <a:lvl1pPr marL="287338" indent="-287338"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695325" indent="-342900"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cs typeface="Arial"/>
              </a:defRPr>
            </a:lvl2pPr>
            <a:lvl3pPr marL="971550" indent="-342901">
              <a:buFont typeface="Lucida Grande"/>
              <a:buChar char="‑"/>
              <a:defRPr>
                <a:solidFill>
                  <a:srgbClr val="00000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6997" y="882469"/>
            <a:ext cx="12938172" cy="817562"/>
          </a:xfrm>
          <a:prstGeom prst="rect">
            <a:avLst/>
          </a:prstGeom>
        </p:spPr>
        <p:txBody>
          <a:bodyPr vert="horz"/>
          <a:lstStyle>
            <a:lvl1pPr marL="0" marR="0" indent="0" algn="l" defTabSz="13049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100">
                <a:latin typeface="Arial"/>
                <a:cs typeface="Arial"/>
              </a:defRPr>
            </a:lvl1pPr>
          </a:lstStyle>
          <a:p>
            <a:pPr marL="0" marR="0" lvl="0" indent="0" algn="l" defTabSz="13049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B186B"/>
                </a:solidFill>
              </a:rPr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125257" y="180793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chemeClr val="bg1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8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&amp;M 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4865"/>
            <a:ext cx="14628813" cy="959755"/>
          </a:xfrm>
          <a:prstGeom prst="rect">
            <a:avLst/>
          </a:prstGeom>
          <a:gradFill flip="none" rotWithShape="1">
            <a:gsLst>
              <a:gs pos="0">
                <a:srgbClr val="1A002B"/>
              </a:gs>
              <a:gs pos="100000">
                <a:srgbClr val="2A115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 rot="5400000">
            <a:off x="47695" y="-150057"/>
            <a:ext cx="1447336" cy="1618318"/>
          </a:xfrm>
          <a:prstGeom prst="rtTriangle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23" name="Picture 22" descr="Avid_logo_purpl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2063" y="7743301"/>
            <a:ext cx="1162666" cy="350682"/>
          </a:xfrm>
          <a:prstGeom prst="rect">
            <a:avLst/>
          </a:prstGeom>
        </p:spPr>
      </p:pic>
      <p:sp>
        <p:nvSpPr>
          <p:cNvPr id="24" name="Right Triangle 23"/>
          <p:cNvSpPr/>
          <p:nvPr userDrawn="1"/>
        </p:nvSpPr>
        <p:spPr>
          <a:xfrm>
            <a:off x="2051" y="7604299"/>
            <a:ext cx="1118480" cy="647782"/>
          </a:xfrm>
          <a:prstGeom prst="rtTriangle">
            <a:avLst/>
          </a:prstGeom>
          <a:solidFill>
            <a:srgbClr val="4C1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4582" y="7888310"/>
            <a:ext cx="685800" cy="292388"/>
          </a:xfrm>
          <a:prstGeom prst="rect">
            <a:avLst/>
          </a:prstGeom>
          <a:noFill/>
        </p:spPr>
        <p:txBody>
          <a:bodyPr lIns="91440" tIns="45720" rIns="91440" bIns="45720" anchor="ctr">
            <a:spAutoFit/>
          </a:bodyPr>
          <a:lstStyle/>
          <a:p>
            <a:pPr algn="l" defTabSz="1306221" fontAlgn="auto">
              <a:spcBef>
                <a:spcPts val="0"/>
              </a:spcBef>
              <a:spcAft>
                <a:spcPts val="0"/>
              </a:spcAft>
              <a:defRPr/>
            </a:pPr>
            <a:fld id="{C51AA048-2DF8-4B2D-802E-16BA1C84F9A5}" type="slidenum">
              <a:rPr lang="en-US" sz="1300">
                <a:solidFill>
                  <a:srgbClr val="FFFFFF"/>
                </a:solidFill>
                <a:latin typeface="Arial"/>
              </a:rPr>
              <a:pPr algn="l" defTabSz="130622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ext Placeholder 9"/>
          <p:cNvSpPr txBox="1">
            <a:spLocks/>
          </p:cNvSpPr>
          <p:nvPr userDrawn="1"/>
        </p:nvSpPr>
        <p:spPr>
          <a:xfrm>
            <a:off x="4166938" y="7921116"/>
            <a:ext cx="6198181" cy="24622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marR="0" lvl="0" indent="0" defTabSz="13062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/>
            <a:r>
              <a:rPr lang="en-US" sz="1000" noProof="0" dirty="0">
                <a:solidFill>
                  <a:srgbClr val="000000"/>
                </a:solidFill>
                <a:latin typeface="Arial"/>
              </a:rPr>
              <a:t>Confidential and Proprietary Information.</a:t>
            </a:r>
            <a:r>
              <a:rPr lang="en-US" sz="1000" baseline="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noProof="0" dirty="0">
                <a:solidFill>
                  <a:srgbClr val="000000"/>
                </a:solidFill>
                <a:latin typeface="Arial"/>
              </a:rPr>
              <a:t>Please do not copy, forward, redistribute, or publish. Avid ©2015.</a:t>
            </a:r>
            <a:r>
              <a:rPr lang="en-US" sz="1000" baseline="0" noProof="0" dirty="0">
                <a:solidFill>
                  <a:srgbClr val="000000"/>
                </a:solidFill>
                <a:latin typeface="Arial"/>
              </a:rPr>
              <a:t> </a:t>
            </a:r>
            <a:endParaRPr lang="en-US" sz="1000" noProof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3918" y="2152233"/>
            <a:ext cx="14105410" cy="5186881"/>
          </a:xfrm>
          <a:prstGeom prst="rect">
            <a:avLst/>
          </a:prstGeom>
        </p:spPr>
        <p:txBody>
          <a:bodyPr vert="horz"/>
          <a:lstStyle>
            <a:lvl1pPr marL="287338" indent="-287338">
              <a:buFont typeface="Wingdings" charset="2"/>
              <a:buChar char="§"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695325" indent="-342900">
              <a:buFont typeface="Arial"/>
              <a:buChar char="•"/>
              <a:defRPr sz="2800">
                <a:solidFill>
                  <a:srgbClr val="000000"/>
                </a:solidFill>
                <a:latin typeface="Arial"/>
                <a:cs typeface="Arial"/>
              </a:defRPr>
            </a:lvl2pPr>
            <a:lvl3pPr marL="971550" indent="-342901">
              <a:buFont typeface="Lucida Grande"/>
              <a:buChar char="‑"/>
              <a:defRPr>
                <a:solidFill>
                  <a:srgbClr val="00000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auto">
          <a:xfrm>
            <a:off x="1375954" y="0"/>
            <a:ext cx="12995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0" tIns="65306" rIns="130610" bIns="65306" numCol="1" anchor="ctr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125257" y="274881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chemeClr val="bg1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6402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087759"/>
            <a:ext cx="14628813" cy="1681636"/>
          </a:xfrm>
          <a:prstGeom prst="rect">
            <a:avLst/>
          </a:prstGeom>
          <a:gradFill flip="none" rotWithShape="1">
            <a:gsLst>
              <a:gs pos="0">
                <a:srgbClr val="1A002B"/>
              </a:gs>
              <a:gs pos="100000">
                <a:srgbClr val="2A115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6547964"/>
            <a:ext cx="14628813" cy="1681636"/>
          </a:xfrm>
          <a:prstGeom prst="rect">
            <a:avLst/>
          </a:prstGeom>
          <a:gradFill flip="none" rotWithShape="1">
            <a:gsLst>
              <a:gs pos="0">
                <a:srgbClr val="2B186B"/>
              </a:gs>
              <a:gs pos="100000">
                <a:srgbClr val="2A034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535062" y="4235486"/>
            <a:ext cx="5294810" cy="459384"/>
          </a:xfrm>
          <a:prstGeom prst="rect">
            <a:avLst/>
          </a:prstGeom>
        </p:spPr>
        <p:txBody>
          <a:bodyPr lIns="146304" tIns="73152" rIns="146304" bIns="73152" anchor="b"/>
          <a:lstStyle>
            <a:lvl1pPr>
              <a:defRPr sz="2200">
                <a:solidFill>
                  <a:srgbClr val="2B186B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Name, Title | Date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570967" y="3238528"/>
            <a:ext cx="12134126" cy="914400"/>
          </a:xfrm>
          <a:prstGeom prst="rect">
            <a:avLst/>
          </a:prstGeom>
        </p:spPr>
        <p:txBody>
          <a:bodyPr lIns="146304" tIns="73152" rIns="146304" bIns="73152" anchor="b"/>
          <a:lstStyle>
            <a:lvl1pPr algn="l">
              <a:defRPr sz="5100">
                <a:solidFill>
                  <a:srgbClr val="2B186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29890" y="8618935"/>
            <a:ext cx="745883" cy="846646"/>
          </a:xfrm>
          <a:prstGeom prst="rect">
            <a:avLst/>
          </a:prstGeom>
          <a:solidFill>
            <a:srgbClr val="3B0E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652" y="8697506"/>
            <a:ext cx="971579" cy="8040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6675" y="8958407"/>
            <a:ext cx="368300" cy="3048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670447" y="8513786"/>
            <a:ext cx="1536535" cy="1034824"/>
          </a:xfrm>
          <a:prstGeom prst="rect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 userDrawn="1"/>
        </p:nvSpPr>
        <p:spPr>
          <a:xfrm rot="5400000">
            <a:off x="268655" y="4811997"/>
            <a:ext cx="3148948" cy="3686262"/>
          </a:xfrm>
          <a:prstGeom prst="rtTriangle">
            <a:avLst/>
          </a:prstGeom>
          <a:solidFill>
            <a:srgbClr val="581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22" name="Picture 21" descr="Avid_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110" y="1515031"/>
            <a:ext cx="2488290" cy="749574"/>
          </a:xfrm>
          <a:prstGeom prst="rect">
            <a:avLst/>
          </a:prstGeom>
        </p:spPr>
      </p:pic>
      <p:pic>
        <p:nvPicPr>
          <p:cNvPr id="2" name="Picture 1" descr="Solid Purple With No Lockup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61" y="891427"/>
            <a:ext cx="2361661" cy="71232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1510654" y="569754"/>
            <a:ext cx="32830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2_B&amp;M Title Slide 2</a:t>
            </a:r>
            <a:endParaRPr lang="en-US" dirty="0"/>
          </a:p>
        </p:txBody>
      </p:sp>
      <p:pic>
        <p:nvPicPr>
          <p:cNvPr id="26" name="Picture 25" descr="ac201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12" y="6706215"/>
            <a:ext cx="7083552" cy="755904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1513820" y="7519516"/>
            <a:ext cx="2364041" cy="4778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idOmnes Light"/>
                <a:cs typeface="AvidOmnes Light"/>
              </a:rPr>
              <a:t>#</a:t>
            </a:r>
            <a:r>
              <a:rPr lang="en-US" sz="2400" dirty="0" err="1">
                <a:solidFill>
                  <a:schemeClr val="bg1"/>
                </a:solidFill>
                <a:latin typeface="AvidOmnes Light"/>
                <a:cs typeface="AvidOmnes Light"/>
              </a:rPr>
              <a:t>AvidConnect</a:t>
            </a:r>
            <a:endParaRPr lang="en-US" sz="2400" dirty="0">
              <a:solidFill>
                <a:schemeClr val="bg1"/>
              </a:solidFill>
              <a:latin typeface="AvidOmnes Light"/>
              <a:cs typeface="AvidOmne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965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1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426" r:id="rId2"/>
    <p:sldLayoutId id="2147484425" r:id="rId3"/>
    <p:sldLayoutId id="2147484347" r:id="rId4"/>
    <p:sldLayoutId id="2147484400" r:id="rId5"/>
    <p:sldLayoutId id="2147484388" r:id="rId6"/>
    <p:sldLayoutId id="2147484407" r:id="rId7"/>
    <p:sldLayoutId id="2147484406" r:id="rId8"/>
    <p:sldLayoutId id="2147484396" r:id="rId9"/>
    <p:sldLayoutId id="2147484403" r:id="rId10"/>
    <p:sldLayoutId id="2147484411" r:id="rId11"/>
    <p:sldLayoutId id="2147484410" r:id="rId12"/>
    <p:sldLayoutId id="2147484424" r:id="rId13"/>
    <p:sldLayoutId id="2147484427" r:id="rId14"/>
    <p:sldLayoutId id="2147484429" r:id="rId15"/>
    <p:sldLayoutId id="2147484430" r:id="rId16"/>
  </p:sldLayoutIdLst>
  <p:hf hdr="0" ftr="0" dt="0"/>
  <p:txStyles>
    <p:titleStyle>
      <a:lvl1pPr algn="l" defTabSz="1304925" rtl="0" eaLnBrk="1" fontAlgn="base" hangingPunct="1">
        <a:spcBef>
          <a:spcPct val="0"/>
        </a:spcBef>
        <a:spcAft>
          <a:spcPct val="0"/>
        </a:spcAft>
        <a:defRPr sz="37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2pPr>
      <a:lvl3pPr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3pPr>
      <a:lvl4pPr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4pPr>
      <a:lvl5pPr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5pPr>
      <a:lvl6pPr marL="457200"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6pPr>
      <a:lvl7pPr marL="914400"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7pPr>
      <a:lvl8pPr marL="1371600"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8pPr>
      <a:lvl9pPr marL="1828800" algn="l" defTabSz="1304925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</a:defRPr>
      </a:lvl9pPr>
    </p:titleStyle>
    <p:bodyStyle>
      <a:lvl1pPr marL="0" indent="0" algn="l" defTabSz="1304925" rtl="0" eaLnBrk="1" fontAlgn="base" hangingPunct="1">
        <a:spcBef>
          <a:spcPct val="20000"/>
        </a:spcBef>
        <a:spcAft>
          <a:spcPct val="0"/>
        </a:spcAft>
        <a:buFontTx/>
        <a:buNone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628650" indent="-342901" algn="l" defTabSz="1304925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900" kern="1200">
          <a:solidFill>
            <a:srgbClr val="595959"/>
          </a:solidFill>
          <a:latin typeface="+mn-lt"/>
          <a:ea typeface="+mn-ea"/>
          <a:cs typeface="+mn-cs"/>
        </a:defRPr>
      </a:lvl2pPr>
      <a:lvl3pPr marL="971550" indent="-342901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2284413" indent="-325438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2" indent="-325438" algn="l" defTabSz="13049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746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790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837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882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4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9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13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181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226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27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58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Bundle Formats for Project Exchange</a:t>
            </a:r>
            <a:br>
              <a:rPr lang="en-US" sz="36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Stephen Wilson</a:t>
            </a:r>
            <a:br>
              <a:rPr lang="en-US" sz="1800" dirty="0"/>
            </a:br>
            <a:r>
              <a:rPr lang="en-US" sz="1800" dirty="0"/>
              <a:t>Avid Architecture Group</a:t>
            </a:r>
            <a:br>
              <a:rPr lang="en-US" sz="1800" dirty="0"/>
            </a:br>
            <a:r>
              <a:rPr lang="en-US" sz="1800" dirty="0"/>
              <a:t>20th Feb, 2017</a:t>
            </a:r>
          </a:p>
        </p:txBody>
      </p:sp>
    </p:spTree>
    <p:extLst>
      <p:ext uri="{BB962C8B-B14F-4D97-AF65-F5344CB8AC3E}">
        <p14:creationId xmlns:p14="http://schemas.microsoft.com/office/powerpoint/2010/main" val="300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7" cstate="print"/>
          <a:srcRect t="49635"/>
          <a:stretch>
            <a:fillRect/>
          </a:stretch>
        </p:blipFill>
        <p:spPr bwMode="auto">
          <a:xfrm>
            <a:off x="4045842" y="6008915"/>
            <a:ext cx="7596220" cy="18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Changing face of the media factory</a:t>
            </a:r>
          </a:p>
        </p:txBody>
      </p:sp>
      <p:sp>
        <p:nvSpPr>
          <p:cNvPr id="9" name="Title 193"/>
          <p:cNvSpPr txBox="1">
            <a:spLocks/>
          </p:cNvSpPr>
          <p:nvPr/>
        </p:nvSpPr>
        <p:spPr bwMode="auto">
          <a:xfrm>
            <a:off x="533400" y="685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3" tIns="65302" rIns="130603" bIns="6530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3048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AutoShape 152"/>
          <p:cNvSpPr>
            <a:spLocks noChangeArrowheads="1"/>
          </p:cNvSpPr>
          <p:nvPr/>
        </p:nvSpPr>
        <p:spPr bwMode="auto">
          <a:xfrm>
            <a:off x="10393264" y="2189767"/>
            <a:ext cx="2074296" cy="549756"/>
          </a:xfrm>
          <a:prstGeom prst="chevron">
            <a:avLst>
              <a:gd name="adj" fmla="val 39376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lIns="80772" tIns="80772" rIns="80772" bIns="80772" anchor="ctr"/>
          <a:lstStyle/>
          <a:p>
            <a:pPr algn="ctr" eaLnBrk="0" hangingPunct="0"/>
            <a:r>
              <a:rPr lang="en-US" sz="1600" b="1" i="1" dirty="0">
                <a:solidFill>
                  <a:schemeClr val="bg2"/>
                </a:solidFill>
                <a:latin typeface="+mj-lt"/>
              </a:rPr>
              <a:t>Distribution </a:t>
            </a:r>
            <a:br>
              <a:rPr lang="en-US" sz="1600" b="1" i="1" dirty="0">
                <a:solidFill>
                  <a:schemeClr val="bg2"/>
                </a:solidFill>
                <a:latin typeface="+mj-lt"/>
              </a:rPr>
            </a:br>
            <a:r>
              <a:rPr lang="en-US" sz="1600" b="1" i="1" dirty="0">
                <a:solidFill>
                  <a:schemeClr val="bg2"/>
                </a:solidFill>
                <a:latin typeface="+mj-lt"/>
              </a:rPr>
              <a:t>and Delivery</a:t>
            </a:r>
          </a:p>
        </p:txBody>
      </p:sp>
      <p:sp>
        <p:nvSpPr>
          <p:cNvPr id="6" name="AutoShape 152"/>
          <p:cNvSpPr>
            <a:spLocks noChangeArrowheads="1"/>
          </p:cNvSpPr>
          <p:nvPr/>
        </p:nvSpPr>
        <p:spPr bwMode="auto">
          <a:xfrm>
            <a:off x="7915184" y="2187943"/>
            <a:ext cx="2571957" cy="549756"/>
          </a:xfrm>
          <a:prstGeom prst="chevron">
            <a:avLst>
              <a:gd name="adj" fmla="val 39376"/>
            </a:avLst>
          </a:prstGeom>
          <a:solidFill>
            <a:schemeClr val="accent5"/>
          </a:solidFill>
          <a:ln w="9525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lIns="80772" tIns="80772" rIns="80772" bIns="80772" anchor="ctr"/>
          <a:lstStyle/>
          <a:p>
            <a:pPr algn="ctr" eaLnBrk="0" hangingPunct="0"/>
            <a:r>
              <a:rPr lang="en-US" sz="1600" b="1" i="1" dirty="0">
                <a:solidFill>
                  <a:schemeClr val="bg1"/>
                </a:solidFill>
                <a:latin typeface="+mj-lt"/>
              </a:rPr>
              <a:t>Post-Production</a:t>
            </a:r>
          </a:p>
        </p:txBody>
      </p:sp>
      <p:sp>
        <p:nvSpPr>
          <p:cNvPr id="7" name="AutoShape 150"/>
          <p:cNvSpPr>
            <a:spLocks noChangeArrowheads="1"/>
          </p:cNvSpPr>
          <p:nvPr/>
        </p:nvSpPr>
        <p:spPr bwMode="auto">
          <a:xfrm>
            <a:off x="3875048" y="2206313"/>
            <a:ext cx="2137212" cy="538163"/>
          </a:xfrm>
          <a:prstGeom prst="homePlate">
            <a:avLst>
              <a:gd name="adj" fmla="val 38148"/>
            </a:avLst>
          </a:prstGeom>
          <a:solidFill>
            <a:schemeClr val="tx2"/>
          </a:solidFill>
          <a:ln w="9525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lIns="80762" tIns="80762" rIns="80762" bIns="80762" anchor="ctr"/>
          <a:lstStyle/>
          <a:p>
            <a:pPr algn="ctr" defTabSz="914186" eaLnBrk="0" hangingPunct="0"/>
            <a:r>
              <a:rPr lang="en-US" sz="1600" b="1" i="1" dirty="0">
                <a:solidFill>
                  <a:srgbClr val="FFFFFF"/>
                </a:solidFill>
                <a:latin typeface="+mj-lt"/>
              </a:rPr>
              <a:t>Pre-Production</a:t>
            </a:r>
          </a:p>
        </p:txBody>
      </p:sp>
      <p:sp>
        <p:nvSpPr>
          <p:cNvPr id="8" name="AutoShape 152"/>
          <p:cNvSpPr>
            <a:spLocks noChangeArrowheads="1"/>
          </p:cNvSpPr>
          <p:nvPr/>
        </p:nvSpPr>
        <p:spPr bwMode="auto">
          <a:xfrm>
            <a:off x="5895117" y="2194718"/>
            <a:ext cx="2105956" cy="549756"/>
          </a:xfrm>
          <a:prstGeom prst="chevron">
            <a:avLst>
              <a:gd name="adj" fmla="val 39376"/>
            </a:avLst>
          </a:prstGeom>
          <a:solidFill>
            <a:srgbClr val="00B0F0"/>
          </a:solidFill>
          <a:ln w="9525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lIns="80772" tIns="80772" rIns="80772" bIns="80772" anchor="ctr"/>
          <a:lstStyle/>
          <a:p>
            <a:pPr algn="ctr" eaLnBrk="0" hangingPunct="0"/>
            <a:r>
              <a:rPr lang="en-US" sz="1600" b="1" i="1" dirty="0">
                <a:solidFill>
                  <a:schemeClr val="bg1"/>
                </a:solidFill>
                <a:latin typeface="+mj-lt"/>
              </a:rPr>
              <a:t>Production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710605" y="1600200"/>
            <a:ext cx="9771469" cy="2189840"/>
            <a:chOff x="1941363" y="1600200"/>
            <a:chExt cx="9771469" cy="2189840"/>
          </a:xfrm>
        </p:grpSpPr>
        <p:cxnSp>
          <p:nvCxnSpPr>
            <p:cNvPr id="15" name="Elbow Connector 92"/>
            <p:cNvCxnSpPr>
              <a:stCxn id="5" idx="3"/>
              <a:endCxn id="6" idx="0"/>
            </p:cNvCxnSpPr>
            <p:nvPr/>
          </p:nvCxnSpPr>
          <p:spPr>
            <a:xfrm flipH="1" flipV="1">
              <a:off x="8338199" y="2187943"/>
              <a:ext cx="3374633" cy="276702"/>
            </a:xfrm>
            <a:prstGeom prst="bentConnector4">
              <a:avLst>
                <a:gd name="adj1" fmla="val -6774"/>
                <a:gd name="adj2" fmla="val 18261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92"/>
            <p:cNvCxnSpPr>
              <a:stCxn id="5" idx="3"/>
              <a:endCxn id="8" idx="0"/>
            </p:cNvCxnSpPr>
            <p:nvPr/>
          </p:nvCxnSpPr>
          <p:spPr>
            <a:xfrm flipH="1" flipV="1">
              <a:off x="6085131" y="2194718"/>
              <a:ext cx="5627701" cy="269927"/>
            </a:xfrm>
            <a:prstGeom prst="bentConnector4">
              <a:avLst>
                <a:gd name="adj1" fmla="val -4062"/>
                <a:gd name="adj2" fmla="val 18652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92"/>
            <p:cNvCxnSpPr>
              <a:stCxn id="5" idx="3"/>
              <a:endCxn id="7" idx="0"/>
            </p:cNvCxnSpPr>
            <p:nvPr/>
          </p:nvCxnSpPr>
          <p:spPr>
            <a:xfrm flipH="1" flipV="1">
              <a:off x="4086277" y="2206313"/>
              <a:ext cx="7626555" cy="258332"/>
            </a:xfrm>
            <a:prstGeom prst="bentConnector4">
              <a:avLst>
                <a:gd name="adj1" fmla="val -2997"/>
                <a:gd name="adj2" fmla="val 19489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1941363" y="1993440"/>
              <a:ext cx="9426223" cy="1796600"/>
              <a:chOff x="1941363" y="1993440"/>
              <a:chExt cx="9426223" cy="1796600"/>
            </a:xfrm>
          </p:grpSpPr>
          <p:sp>
            <p:nvSpPr>
              <p:cNvPr id="10" name="Oval 9"/>
              <p:cNvSpPr/>
              <p:nvPr/>
            </p:nvSpPr>
            <p:spPr bwMode="ltGray">
              <a:xfrm>
                <a:off x="9166973" y="1993440"/>
                <a:ext cx="914097" cy="942410"/>
              </a:xfrm>
              <a:prstGeom prst="ellipse">
                <a:avLst/>
              </a:prstGeom>
              <a:noFill/>
              <a:ln w="762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ltGray">
              <a:xfrm>
                <a:off x="2699242" y="1999461"/>
                <a:ext cx="914097" cy="942410"/>
              </a:xfrm>
              <a:prstGeom prst="ellipse">
                <a:avLst/>
              </a:prstGeom>
              <a:noFill/>
              <a:ln w="762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00238" y="3130353"/>
                <a:ext cx="3041732" cy="6596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en-US" sz="1200" dirty="0">
                    <a:latin typeface="+mj-lt"/>
                  </a:rPr>
                  <a:t>Collaboration increasingly occurs across communities of creatives or studios in Production and Post-Production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497282" y="3130353"/>
                <a:ext cx="2870304" cy="6596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en-US" sz="1200" dirty="0">
                    <a:latin typeface="+mj-lt"/>
                  </a:rPr>
                  <a:t>Multi-platform, integrated delivery and personalization creates complexity and pushes requirements upstream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41363" y="3130353"/>
                <a:ext cx="2328885" cy="659687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en-US" sz="1200" dirty="0">
                    <a:latin typeface="+mj-lt"/>
                  </a:rPr>
                  <a:t>Planning and workflow help define and manage the interaction across the Value Chain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ltGray">
              <a:xfrm>
                <a:off x="6670785" y="1999461"/>
                <a:ext cx="914097" cy="942410"/>
              </a:xfrm>
              <a:prstGeom prst="ellipse">
                <a:avLst/>
              </a:prstGeom>
              <a:noFill/>
              <a:ln w="762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476952" y="1600200"/>
              <a:ext cx="6398679" cy="28272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en-US" sz="1200" dirty="0">
                  <a:latin typeface="+mj-lt"/>
                </a:rPr>
                <a:t>Asset management and metadata manage the lifecycle of media creation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13917" y="2110874"/>
            <a:ext cx="231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Traditional</a:t>
            </a:r>
            <a:br>
              <a:rPr lang="en-US" sz="2400" b="1" dirty="0"/>
            </a:br>
            <a:r>
              <a:rPr lang="en-US" sz="2400" b="1" dirty="0"/>
              <a:t>Value Chain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13917" y="3842290"/>
            <a:ext cx="9575968" cy="2235775"/>
            <a:chOff x="213917" y="3842290"/>
            <a:chExt cx="9575968" cy="2235775"/>
          </a:xfrm>
        </p:grpSpPr>
        <p:sp>
          <p:nvSpPr>
            <p:cNvPr id="70" name="Isosceles Triangle 69"/>
            <p:cNvSpPr/>
            <p:nvPr/>
          </p:nvSpPr>
          <p:spPr>
            <a:xfrm flipV="1">
              <a:off x="5895117" y="3842290"/>
              <a:ext cx="3894768" cy="174171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3917" y="5247068"/>
              <a:ext cx="23164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Evolving</a:t>
              </a:r>
              <a:br>
                <a:rPr lang="en-US" sz="2400" b="1" dirty="0"/>
              </a:br>
              <a:r>
                <a:rPr lang="en-US" sz="2400" b="1" dirty="0"/>
                <a:t>Value Chain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80292" y="7759212"/>
            <a:ext cx="6781800" cy="4572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800" dirty="0">
                <a:latin typeface="+mj-lt"/>
              </a:rPr>
              <a:t>Source: Avid, PwC</a:t>
            </a:r>
          </a:p>
          <a:p>
            <a:pPr indent="-274320">
              <a:spcAft>
                <a:spcPts val="900"/>
              </a:spcAft>
            </a:pPr>
            <a:endParaRPr lang="en-US" sz="800" dirty="0">
              <a:latin typeface="+mj-lt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 b="48228"/>
          <a:stretch>
            <a:fillRect/>
          </a:stretch>
        </p:blipFill>
        <p:spPr bwMode="auto">
          <a:xfrm>
            <a:off x="4061305" y="4152541"/>
            <a:ext cx="7580757" cy="186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5246194" y="5580251"/>
            <a:ext cx="5147070" cy="825014"/>
            <a:chOff x="4476952" y="5580251"/>
            <a:chExt cx="5147070" cy="825014"/>
          </a:xfrm>
        </p:grpSpPr>
        <p:sp>
          <p:nvSpPr>
            <p:cNvPr id="38" name="TextBox 37"/>
            <p:cNvSpPr txBox="1"/>
            <p:nvPr/>
          </p:nvSpPr>
          <p:spPr>
            <a:xfrm>
              <a:off x="4476952" y="5666601"/>
              <a:ext cx="165455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i="1" dirty="0">
                  <a:latin typeface="Georgia" pitchFamily="18" charset="0"/>
                  <a:cs typeface="Arial" pitchFamily="34" charset="0"/>
                </a:rPr>
                <a:t>Smart-media creation, digitalization and collaboration</a:t>
              </a:r>
              <a:endParaRPr lang="en-US" sz="1200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69472" y="5580251"/>
              <a:ext cx="165455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i="1" dirty="0">
                  <a:latin typeface="Georgia" pitchFamily="18" charset="0"/>
                  <a:cs typeface="Arial" pitchFamily="34" charset="0"/>
                </a:rPr>
                <a:t>Personalized delivery and experience management</a:t>
              </a:r>
              <a:endParaRPr lang="en-US" sz="1200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754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Formats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7" y="1495974"/>
            <a:ext cx="11852348" cy="631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4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3917" y="1400349"/>
            <a:ext cx="6161483" cy="6203950"/>
          </a:xfrm>
        </p:spPr>
        <p:txBody>
          <a:bodyPr>
            <a:normAutofit/>
          </a:bodyPr>
          <a:lstStyle/>
          <a:p>
            <a:r>
              <a:rPr lang="en-US" dirty="0"/>
              <a:t>Multi-versioned program deliveries</a:t>
            </a:r>
          </a:p>
          <a:p>
            <a:endParaRPr lang="en-US" dirty="0"/>
          </a:p>
          <a:p>
            <a:r>
              <a:rPr lang="en-US" dirty="0"/>
              <a:t>Uses MXF - single file for each video, audio and data element.</a:t>
            </a:r>
          </a:p>
          <a:p>
            <a:endParaRPr lang="en-US" dirty="0"/>
          </a:p>
          <a:p>
            <a:r>
              <a:rPr lang="en-US" dirty="0"/>
              <a:t>Allows automated workflows</a:t>
            </a:r>
          </a:p>
          <a:p>
            <a:endParaRPr lang="en-US" dirty="0"/>
          </a:p>
          <a:p>
            <a:r>
              <a:rPr lang="en-US" dirty="0"/>
              <a:t>Extras folders – bag of goodies!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formats - AS-02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73" y="1384296"/>
            <a:ext cx="4762139" cy="642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0612" y="7426066"/>
            <a:ext cx="15001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Sequences</a:t>
            </a:r>
          </a:p>
        </p:txBody>
      </p:sp>
      <p:sp>
        <p:nvSpPr>
          <p:cNvPr id="6" name="Oval 5"/>
          <p:cNvSpPr/>
          <p:nvPr/>
        </p:nvSpPr>
        <p:spPr>
          <a:xfrm>
            <a:off x="6908800" y="6362700"/>
            <a:ext cx="5245100" cy="186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5479009"/>
            <a:ext cx="5245100" cy="186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Format - Interoperable Master Format (IMF)</a:t>
            </a:r>
          </a:p>
        </p:txBody>
      </p:sp>
      <p:pic>
        <p:nvPicPr>
          <p:cNvPr id="3074" name="Picture 2" descr="Image result for Interoperable Master For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91" y="1366033"/>
            <a:ext cx="9942489" cy="57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3346" y="7378805"/>
            <a:ext cx="409919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EBU - https://tech.ebu.ch/imf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3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Based Collaborations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42238" y="1400349"/>
            <a:ext cx="6410032" cy="6203950"/>
          </a:xfrm>
          <a:prstGeom prst="rect">
            <a:avLst/>
          </a:prstGeom>
        </p:spPr>
        <p:txBody>
          <a:bodyPr vert="horz" lIns="91435" tIns="45718" rIns="91435" bIns="45718"/>
          <a:lstStyle>
            <a:lvl1pPr marL="236527" indent="-236527" algn="l" defTabSz="130486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31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07975" indent="-222239" algn="l" defTabSz="130486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354" indent="-285736" algn="l" defTabSz="130486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‑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284299" indent="-325422" algn="l" defTabSz="13048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315" indent="-325422" algn="l" defTabSz="130486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566" indent="-326505" algn="l" defTabSz="13060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4578" indent="-326505" algn="l" defTabSz="13060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7592" indent="-326505" algn="l" defTabSz="13060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0604" indent="-326505" algn="l" defTabSz="13060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Asset maps and relationships as per IMF</a:t>
            </a:r>
          </a:p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All media assets in a post production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Audio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Video,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Graphics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…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Options for re-purposing and exchanging compositions</a:t>
            </a:r>
          </a:p>
          <a:p>
            <a:pPr lvl="1"/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Flattened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– “Guide Tracks”, “Master output”, Final delivery versions </a:t>
            </a:r>
          </a:p>
          <a:p>
            <a:pPr lvl="1"/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Shallow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for repurposing – CPL level</a:t>
            </a:r>
          </a:p>
          <a:p>
            <a:pPr lvl="1"/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Deep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for remixing original content and original compositions</a:t>
            </a:r>
          </a:p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Versioning, re-visioning and collaborations</a:t>
            </a:r>
          </a:p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Post-production media in native formats</a:t>
            </a:r>
          </a:p>
        </p:txBody>
      </p:sp>
      <p:sp>
        <p:nvSpPr>
          <p:cNvPr id="3" name="Oval 2"/>
          <p:cNvSpPr/>
          <p:nvPr/>
        </p:nvSpPr>
        <p:spPr>
          <a:xfrm>
            <a:off x="8159224" y="2245803"/>
            <a:ext cx="454537" cy="454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3" idx="4"/>
          </p:cNvCxnSpPr>
          <p:nvPr/>
        </p:nvCxnSpPr>
        <p:spPr>
          <a:xfrm flipH="1">
            <a:off x="8386492" y="2700340"/>
            <a:ext cx="1" cy="2994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86492" y="3341984"/>
            <a:ext cx="647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86492" y="4126233"/>
            <a:ext cx="647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6493" y="4910482"/>
            <a:ext cx="647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6493" y="5694730"/>
            <a:ext cx="647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33536" y="3171696"/>
            <a:ext cx="2387657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700" dirty="0"/>
              <a:t>Mix-down (flat)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33535" y="3936967"/>
            <a:ext cx="359887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700" dirty="0"/>
              <a:t>CPL (shallow)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16916" y="4733510"/>
            <a:ext cx="359887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700" dirty="0"/>
              <a:t>Complex compositional (deep)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28787" y="5517758"/>
            <a:ext cx="359887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700" dirty="0"/>
              <a:t>Media assets (source)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8977" y="2274993"/>
            <a:ext cx="36440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000" b="1" dirty="0"/>
              <a:t>Bundle</a:t>
            </a:r>
          </a:p>
        </p:txBody>
      </p:sp>
    </p:spTree>
    <p:extLst>
      <p:ext uri="{BB962C8B-B14F-4D97-AF65-F5344CB8AC3E}">
        <p14:creationId xmlns:p14="http://schemas.microsoft.com/office/powerpoint/2010/main" val="6440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17" y="48219"/>
            <a:ext cx="14105411" cy="914400"/>
          </a:xfrm>
        </p:spPr>
        <p:txBody>
          <a:bodyPr/>
          <a:lstStyle/>
          <a:p>
            <a:r>
              <a:rPr lang="en-US" dirty="0"/>
              <a:t>Workflows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48526" y="1997407"/>
            <a:ext cx="14480770" cy="5995661"/>
            <a:chOff x="16687" y="2135674"/>
            <a:chExt cx="14480770" cy="5995661"/>
          </a:xfrm>
        </p:grpSpPr>
        <p:sp>
          <p:nvSpPr>
            <p:cNvPr id="7" name="Cloud 6"/>
            <p:cNvSpPr/>
            <p:nvPr/>
          </p:nvSpPr>
          <p:spPr>
            <a:xfrm>
              <a:off x="53778" y="2615218"/>
              <a:ext cx="3397634" cy="1487629"/>
            </a:xfrm>
            <a:prstGeom prst="cloud">
              <a:avLst/>
            </a:prstGeom>
            <a:solidFill>
              <a:srgbClr val="7030A0"/>
            </a:solidFill>
            <a:ln w="19050" cap="flat" cmpd="sng" algn="ctr">
              <a:solidFill>
                <a:srgbClr val="9D0000">
                  <a:shade val="50000"/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0990" y="2800546"/>
              <a:ext cx="2397562" cy="941295"/>
              <a:chOff x="2519082" y="1443817"/>
              <a:chExt cx="1263881" cy="1327466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2564233" y="1443817"/>
                <a:ext cx="1218730" cy="1327466"/>
              </a:xfrm>
              <a:prstGeom prst="flowChartMagneticDisk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19082" y="1994510"/>
                <a:ext cx="1218730" cy="56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MAM Archive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7" y="4191875"/>
              <a:ext cx="2608983" cy="3939460"/>
            </a:xfrm>
            <a:prstGeom prst="rect">
              <a:avLst/>
            </a:prstGeom>
          </p:spPr>
        </p:pic>
        <p:sp>
          <p:nvSpPr>
            <p:cNvPr id="12" name="Cloud 11"/>
            <p:cNvSpPr/>
            <p:nvPr/>
          </p:nvSpPr>
          <p:spPr>
            <a:xfrm>
              <a:off x="3801043" y="2135674"/>
              <a:ext cx="5088926" cy="2056201"/>
            </a:xfrm>
            <a:prstGeom prst="cloud">
              <a:avLst/>
            </a:prstGeom>
            <a:solidFill>
              <a:srgbClr val="7030A0"/>
            </a:solidFill>
            <a:ln w="19050" cap="flat" cmpd="sng" algn="ctr">
              <a:solidFill>
                <a:srgbClr val="9D0000">
                  <a:shade val="50000"/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Collaborate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01043" y="5286184"/>
              <a:ext cx="1819835" cy="546845"/>
            </a:xfrm>
            <a:prstGeom prst="roundRect">
              <a:avLst/>
            </a:prstGeom>
            <a:solidFill>
              <a:srgbClr val="9D0000"/>
            </a:solidFill>
            <a:ln w="19050" cap="flat" cmpd="sng" algn="ctr">
              <a:solidFill>
                <a:srgbClr val="9D0000">
                  <a:shade val="50000"/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Proxy Player</a:t>
              </a:r>
            </a:p>
          </p:txBody>
        </p:sp>
        <p:cxnSp>
          <p:nvCxnSpPr>
            <p:cNvPr id="15" name="Straight Arrow Connector 14"/>
            <p:cNvCxnSpPr>
              <a:endCxn id="13" idx="1"/>
            </p:cNvCxnSpPr>
            <p:nvPr/>
          </p:nvCxnSpPr>
          <p:spPr>
            <a:xfrm>
              <a:off x="2625670" y="5559606"/>
              <a:ext cx="117537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sp>
          <p:nvSpPr>
            <p:cNvPr id="16" name="Rounded Rectangle 15"/>
            <p:cNvSpPr/>
            <p:nvPr/>
          </p:nvSpPr>
          <p:spPr>
            <a:xfrm>
              <a:off x="4710960" y="6030253"/>
              <a:ext cx="2048445" cy="493058"/>
            </a:xfrm>
            <a:prstGeom prst="roundRect">
              <a:avLst/>
            </a:prstGeom>
            <a:solidFill>
              <a:srgbClr val="9D0000"/>
            </a:solidFill>
            <a:ln w="19050" cap="flat" cmpd="sng" algn="ctr">
              <a:solidFill>
                <a:srgbClr val="9D0000">
                  <a:shade val="50000"/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Arial"/>
                </a:rPr>
                <a:t>Web Editor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/>
            <p:cNvCxnSpPr>
              <a:endCxn id="16" idx="1"/>
            </p:cNvCxnSpPr>
            <p:nvPr/>
          </p:nvCxnSpPr>
          <p:spPr>
            <a:xfrm>
              <a:off x="2465294" y="6276782"/>
              <a:ext cx="224566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cxnSp>
          <p:nvCxnSpPr>
            <p:cNvPr id="18" name="Straight Arrow Connector 17"/>
            <p:cNvCxnSpPr/>
            <p:nvPr/>
          </p:nvCxnSpPr>
          <p:spPr>
            <a:xfrm flipV="1">
              <a:off x="5918200" y="3990226"/>
              <a:ext cx="0" cy="1928098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</p:cxnSp>
        <p:sp>
          <p:nvSpPr>
            <p:cNvPr id="19" name="Rounded Rectangle 18"/>
            <p:cNvSpPr/>
            <p:nvPr/>
          </p:nvSpPr>
          <p:spPr>
            <a:xfrm>
              <a:off x="5827075" y="6774324"/>
              <a:ext cx="1703295" cy="493058"/>
            </a:xfrm>
            <a:prstGeom prst="roundRect">
              <a:avLst/>
            </a:prstGeom>
            <a:solidFill>
              <a:srgbClr val="9D0000"/>
            </a:solidFill>
            <a:ln w="19050" cap="flat" cmpd="sng" algn="ctr">
              <a:solidFill>
                <a:srgbClr val="9D0000">
                  <a:shade val="50000"/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Arial"/>
                </a:rPr>
                <a:t>Native </a:t>
              </a:r>
              <a:r>
                <a:rPr lang="en-US" sz="1400" kern="0" dirty="0" smtClean="0">
                  <a:solidFill>
                    <a:sysClr val="window" lastClr="FFFFFF"/>
                  </a:solidFill>
                  <a:latin typeface="Arial"/>
                </a:rPr>
                <a:t>Editors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>
              <a:endCxn id="19" idx="1"/>
            </p:cNvCxnSpPr>
            <p:nvPr/>
          </p:nvCxnSpPr>
          <p:spPr>
            <a:xfrm>
              <a:off x="2581835" y="7020853"/>
              <a:ext cx="32452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cxnSp>
          <p:nvCxnSpPr>
            <p:cNvPr id="21" name="Straight Arrow Connector 20"/>
            <p:cNvCxnSpPr/>
            <p:nvPr/>
          </p:nvCxnSpPr>
          <p:spPr>
            <a:xfrm flipV="1">
              <a:off x="7073900" y="3914027"/>
              <a:ext cx="0" cy="2747912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3" idx="3"/>
            </p:cNvCxnSpPr>
            <p:nvPr/>
          </p:nvCxnSpPr>
          <p:spPr>
            <a:xfrm flipV="1">
              <a:off x="5620878" y="5559606"/>
              <a:ext cx="281491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cxnSp>
          <p:nvCxnSpPr>
            <p:cNvPr id="23" name="Straight Arrow Connector 22"/>
            <p:cNvCxnSpPr>
              <a:stCxn id="16" idx="3"/>
            </p:cNvCxnSpPr>
            <p:nvPr/>
          </p:nvCxnSpPr>
          <p:spPr>
            <a:xfrm>
              <a:off x="6759405" y="6276782"/>
              <a:ext cx="167638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cxnSp>
          <p:nvCxnSpPr>
            <p:cNvPr id="24" name="Straight Arrow Connector 23"/>
            <p:cNvCxnSpPr>
              <a:stCxn id="19" idx="3"/>
            </p:cNvCxnSpPr>
            <p:nvPr/>
          </p:nvCxnSpPr>
          <p:spPr>
            <a:xfrm>
              <a:off x="7530370" y="7020853"/>
              <a:ext cx="90541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cxnSp>
          <p:nvCxnSpPr>
            <p:cNvPr id="25" name="Straight Arrow Connector 24"/>
            <p:cNvCxnSpPr/>
            <p:nvPr/>
          </p:nvCxnSpPr>
          <p:spPr>
            <a:xfrm>
              <a:off x="9502607" y="4217633"/>
              <a:ext cx="0" cy="1087024"/>
            </a:xfrm>
            <a:prstGeom prst="straightConnector1">
              <a:avLst/>
            </a:prstGeom>
            <a:noFill/>
            <a:ln w="19050" cap="flat" cmpd="sng" algn="ctr">
              <a:solidFill>
                <a:srgbClr val="9D0000">
                  <a:shade val="90000"/>
                  <a:lumMod val="90000"/>
                </a:srgbClr>
              </a:solidFill>
              <a:prstDash val="sysDot"/>
              <a:tailEnd type="arrow"/>
            </a:ln>
            <a:effectLst/>
          </p:spPr>
        </p:cxnSp>
        <p:sp>
          <p:nvSpPr>
            <p:cNvPr id="27" name="Flowchart: Document 26"/>
            <p:cNvSpPr/>
            <p:nvPr/>
          </p:nvSpPr>
          <p:spPr>
            <a:xfrm>
              <a:off x="8552349" y="5351181"/>
              <a:ext cx="1900516" cy="1916201"/>
            </a:xfrm>
            <a:prstGeom prst="flowChartDocument">
              <a:avLst/>
            </a:prstGeom>
            <a:solidFill>
              <a:srgbClr val="9D0000"/>
            </a:solidFill>
            <a:ln w="19050" cap="flat" cmpd="sng" algn="ctr">
              <a:solidFill>
                <a:srgbClr val="9D0000">
                  <a:shade val="50000"/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Distribution Format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1658174" y="4191875"/>
              <a:ext cx="0" cy="1087024"/>
            </a:xfrm>
            <a:prstGeom prst="straightConnector1">
              <a:avLst/>
            </a:prstGeom>
            <a:noFill/>
            <a:ln w="19050" cap="flat" cmpd="sng" algn="ctr">
              <a:solidFill>
                <a:srgbClr val="9D0000">
                  <a:shade val="90000"/>
                  <a:lumMod val="90000"/>
                </a:srgbClr>
              </a:solidFill>
              <a:prstDash val="sysDot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>
              <a:off x="10466321" y="6043683"/>
              <a:ext cx="191277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cxnSp>
          <p:nvCxnSpPr>
            <p:cNvPr id="30" name="Straight Arrow Connector 29"/>
            <p:cNvCxnSpPr/>
            <p:nvPr/>
          </p:nvCxnSpPr>
          <p:spPr>
            <a:xfrm>
              <a:off x="10452865" y="6509846"/>
              <a:ext cx="1926229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cxnSp>
          <p:nvCxnSpPr>
            <p:cNvPr id="31" name="Straight Arrow Connector 30"/>
            <p:cNvCxnSpPr/>
            <p:nvPr/>
          </p:nvCxnSpPr>
          <p:spPr>
            <a:xfrm flipV="1">
              <a:off x="10452865" y="5559606"/>
              <a:ext cx="1926229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sp>
          <p:nvSpPr>
            <p:cNvPr id="32" name="Flowchart: Multidocument 31"/>
            <p:cNvSpPr/>
            <p:nvPr/>
          </p:nvSpPr>
          <p:spPr>
            <a:xfrm>
              <a:off x="12379094" y="5261487"/>
              <a:ext cx="2118363" cy="2005895"/>
            </a:xfrm>
            <a:prstGeom prst="flowChartMultidocument">
              <a:avLst/>
            </a:prstGeom>
            <a:solidFill>
              <a:srgbClr val="9D0000"/>
            </a:solidFill>
            <a:ln w="19050" cap="flat" cmpd="sng" algn="ctr">
              <a:solidFill>
                <a:srgbClr val="9D0000">
                  <a:shade val="50000"/>
                  <a:shade val="75000"/>
                  <a:lumMod val="9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Publishing Formats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23795" y="6030253"/>
              <a:ext cx="1044645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YouTube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570586" y="5564380"/>
              <a:ext cx="1808508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Theatrical (DCP)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25180" y="6561492"/>
              <a:ext cx="1965474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Broadcast (AS-11)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0425987" y="7020853"/>
              <a:ext cx="1926229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E06824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6000"/>
                </a:srgbClr>
              </a:outerShdw>
            </a:effectLst>
          </p:spPr>
        </p:cxnSp>
        <p:sp>
          <p:nvSpPr>
            <p:cNvPr id="37" name="TextBox 36"/>
            <p:cNvSpPr txBox="1"/>
            <p:nvPr/>
          </p:nvSpPr>
          <p:spPr>
            <a:xfrm>
              <a:off x="10543691" y="7020853"/>
              <a:ext cx="832216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</a:rPr>
                <a:t>iTunes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3289751" y="4366164"/>
              <a:ext cx="0" cy="849465"/>
            </a:xfrm>
            <a:prstGeom prst="straightConnector1">
              <a:avLst/>
            </a:prstGeom>
            <a:noFill/>
            <a:ln w="19050" cap="flat" cmpd="sng" algn="ctr">
              <a:solidFill>
                <a:srgbClr val="9D0000">
                  <a:shade val="90000"/>
                  <a:lumMod val="90000"/>
                </a:srgbClr>
              </a:solidFill>
              <a:prstDash val="sysDot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671252" y="7188106"/>
              <a:ext cx="1627369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Remix, Re-edit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29549" y="6384196"/>
              <a:ext cx="2042547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Cut-down, Replace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05954" y="5656057"/>
              <a:ext cx="1495089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Preview, Play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54056" y="4889516"/>
              <a:ext cx="19593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sz="2400" dirty="0"/>
                <a:t>Bundle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9" name="Elbow Connector 88"/>
          <p:cNvCxnSpPr>
            <a:cxnSpLocks/>
            <a:stCxn id="12" idx="3"/>
            <a:endCxn id="7" idx="3"/>
          </p:cNvCxnSpPr>
          <p:nvPr/>
        </p:nvCxnSpPr>
        <p:spPr>
          <a:xfrm rot="16200000" flipH="1" flipV="1">
            <a:off x="3760320" y="42034"/>
            <a:ext cx="447036" cy="4592911"/>
          </a:xfrm>
          <a:prstGeom prst="bentConnector3">
            <a:avLst>
              <a:gd name="adj1" fmla="val -77436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49300" y="4327706"/>
            <a:ext cx="1889070" cy="4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689095" y="4255375"/>
            <a:ext cx="0" cy="57326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arrow"/>
          </a:ln>
          <a:effectLst/>
        </p:spPr>
      </p:cxnSp>
      <p:sp>
        <p:nvSpPr>
          <p:cNvPr id="43" name="Flowchart: Magnetic Disk 42"/>
          <p:cNvSpPr/>
          <p:nvPr/>
        </p:nvSpPr>
        <p:spPr>
          <a:xfrm>
            <a:off x="5073641" y="2694331"/>
            <a:ext cx="2311911" cy="923980"/>
          </a:xfrm>
          <a:prstGeom prst="flowChartMagneticDisk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Arial"/>
              </a:rPr>
              <a:t>Cloud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Storage</a:t>
            </a:r>
          </a:p>
        </p:txBody>
      </p:sp>
      <p:sp>
        <p:nvSpPr>
          <p:cNvPr id="58" name="Cloud 57"/>
          <p:cNvSpPr/>
          <p:nvPr/>
        </p:nvSpPr>
        <p:spPr>
          <a:xfrm>
            <a:off x="9067605" y="1754923"/>
            <a:ext cx="5197250" cy="2904815"/>
          </a:xfrm>
          <a:prstGeom prst="cloud">
            <a:avLst/>
          </a:prstGeom>
          <a:solidFill>
            <a:srgbClr val="7030A0"/>
          </a:solidFill>
          <a:ln w="19050" cap="flat" cmpd="sng" algn="ctr">
            <a:solidFill>
              <a:srgbClr val="9D0000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Arial"/>
              </a:rPr>
              <a:t>P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ublish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Flowchart: Magnetic Disk 58"/>
          <p:cNvSpPr/>
          <p:nvPr/>
        </p:nvSpPr>
        <p:spPr>
          <a:xfrm>
            <a:off x="10402659" y="2653749"/>
            <a:ext cx="2311911" cy="1245181"/>
          </a:xfrm>
          <a:prstGeom prst="flowChartMagneticDisk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Arial"/>
              </a:rPr>
              <a:t>Distribution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12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7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5-Avid-Slide-Template-Broadcas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9D0000"/>
      </a:accent1>
      <a:accent2>
        <a:srgbClr val="005092"/>
      </a:accent2>
      <a:accent3>
        <a:srgbClr val="E06824"/>
      </a:accent3>
      <a:accent4>
        <a:srgbClr val="2486B2"/>
      </a:accent4>
      <a:accent5>
        <a:srgbClr val="E19D37"/>
      </a:accent5>
      <a:accent6>
        <a:srgbClr val="66A241"/>
      </a:accent6>
      <a:hlink>
        <a:srgbClr val="2486B2"/>
      </a:hlink>
      <a:folHlink>
        <a:srgbClr val="4C18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l">
          <a:defRPr sz="2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F2C8ECC1A1024990C57AC85CC57FED" ma:contentTypeVersion="0" ma:contentTypeDescription="Create a new document." ma:contentTypeScope="" ma:versionID="76c5695fabbdc809a7bdc57f84bbd8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9F5E79-CBE8-45E0-8D0C-F58E89A5727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BBFCD1-1B5A-4377-BF57-9D3B0E96C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03BF8C-76BB-4055-905F-F65DDABB0B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2015-Avid-Slide-Template-Broadcast.potx</Template>
  <TotalTime>57616</TotalTime>
  <Words>423</Words>
  <Application>Microsoft Office PowerPoint</Application>
  <PresentationFormat>Custom</PresentationFormat>
  <Paragraphs>100</Paragraphs>
  <Slides>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2015-Avid-Slide-Template-Broadcast</vt:lpstr>
      <vt:lpstr>think-cell Slide</vt:lpstr>
      <vt:lpstr>Bundle Formats for Project Exchange  Stephen Wilson Avid Architecture Group 20th Feb, 2017</vt:lpstr>
      <vt:lpstr>Changing face of the media factory</vt:lpstr>
      <vt:lpstr>Package Formats</vt:lpstr>
      <vt:lpstr>Bundle formats - AS-02</vt:lpstr>
      <vt:lpstr>Bundle Format - Interoperable Master Format (IMF)</vt:lpstr>
      <vt:lpstr>Bundle Based Collaborations</vt:lpstr>
      <vt:lpstr>Workflows</vt:lpstr>
      <vt:lpstr>PowerPoint Presentation</vt:lpstr>
    </vt:vector>
  </TitlesOfParts>
  <Company>Avid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Shailendra Mathur</dc:creator>
  <cp:keywords>ACA;Video Track;NAB;2015</cp:keywords>
  <cp:lastModifiedBy>Stephen Wilson</cp:lastModifiedBy>
  <cp:revision>701</cp:revision>
  <dcterms:created xsi:type="dcterms:W3CDTF">2012-09-10T18:06:34Z</dcterms:created>
  <dcterms:modified xsi:type="dcterms:W3CDTF">2017-02-22T00:26:59Z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0x01010087F2C8ECC1A1024990C57AC85CC57FED</vt:lpwstr>
  </property>
</Properties>
</file>