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3" r:id="rId2"/>
    <p:sldId id="351" r:id="rId3"/>
    <p:sldId id="353" r:id="rId4"/>
    <p:sldId id="363" r:id="rId5"/>
    <p:sldId id="334" r:id="rId6"/>
    <p:sldId id="29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32"/>
  </p:normalViewPr>
  <p:slideViewPr>
    <p:cSldViewPr snapToGrid="0" snapToObjects="1">
      <p:cViewPr>
        <p:scale>
          <a:sx n="103" d="100"/>
          <a:sy n="103" d="100"/>
        </p:scale>
        <p:origin x="89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973E9-4A85-E047-927C-75E5BFBAAC7E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7249A-56D6-CE45-85A4-E4435057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1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167D-E6FF-784E-94DC-1C641E2A22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8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167D-E6FF-784E-94DC-1C641E2A22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4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167D-E6FF-784E-94DC-1C641E2A22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0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167D-E6FF-784E-94DC-1C641E2A22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7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167D-E6FF-784E-94DC-1C641E2A22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92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888E-77DB-6348-93CD-506E54F99D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5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D64-2E2E-424F-974A-6D6E7142A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1F60B-1595-0343-BBB3-7555AE6C0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EF101-EC90-DF41-B9E1-A77FCB03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A0A8-8154-CE4F-9159-D7FFFA9A960F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45438-122C-6C45-BDE2-E9F1976A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9CFFD-A384-6946-B4AB-2D124EF1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8776-558A-7741-BE17-A5717F121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4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A2AD-D1A6-3141-83D2-BE784DF8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09097-E279-EE4F-BCA0-B86384F0F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96E43-766F-FE43-99CE-5058A79F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A0A8-8154-CE4F-9159-D7FFFA9A960F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85D5-0CD5-4942-A10B-6604A396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821EF-D82F-9C47-BEA3-0FAA61BB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8776-558A-7741-BE17-A5717F121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3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053A2D-0CFE-C44B-8F90-2826A4F2BD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88741-25EC-C84F-8442-1EFA0F411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E6E87-6123-8A42-AB46-CA010C2E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A0A8-8154-CE4F-9159-D7FFFA9A960F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1459D-0670-B343-BDB2-9F1BF968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DF10D-1C4E-1043-A02C-E025EE4C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8776-558A-7741-BE17-A5717F121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66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0D5070-C405-4352-823F-16BDA9D02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01" y="427493"/>
            <a:ext cx="10807311" cy="5903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i="0">
                <a:solidFill>
                  <a:srgbClr val="373737"/>
                </a:solidFill>
                <a:latin typeface="+mn-lt"/>
                <a:ea typeface="Ubuntu" charset="0"/>
                <a:cs typeface="Ubuntu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F745969-5587-49EC-929E-5CF114027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01" y="970191"/>
            <a:ext cx="10807311" cy="3750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898989"/>
                </a:solidFill>
                <a:latin typeface="+mn-lt"/>
                <a:ea typeface="Ubuntu" charset="0"/>
                <a:cs typeface="Ubuntu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D4C3C4-D642-4904-A88C-D15245013F5C}"/>
              </a:ext>
            </a:extLst>
          </p:cNvPr>
          <p:cNvCxnSpPr>
            <a:cxnSpLocks/>
          </p:cNvCxnSpPr>
          <p:nvPr userDrawn="1"/>
        </p:nvCxnSpPr>
        <p:spPr>
          <a:xfrm>
            <a:off x="2140688" y="6538913"/>
            <a:ext cx="8882912" cy="0"/>
          </a:xfrm>
          <a:prstGeom prst="line">
            <a:avLst/>
          </a:prstGeom>
          <a:ln w="9525">
            <a:solidFill>
              <a:srgbClr val="89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0" y="6236640"/>
            <a:ext cx="1143000" cy="34748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900880" y="6372258"/>
            <a:ext cx="66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255C8C-DBB8-BB46-91D0-F357F57E105A}" type="slidenum">
              <a:rPr lang="en-US" sz="1200" smtClean="0">
                <a:solidFill>
                  <a:srgbClr val="898989"/>
                </a:solidFill>
              </a:rPr>
              <a:pPr algn="r"/>
              <a:t>‹#›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73100" y="1670051"/>
            <a:ext cx="10350501" cy="442912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  <a:lvl2pPr>
              <a:defRPr>
                <a:solidFill>
                  <a:srgbClr val="898989"/>
                </a:solidFill>
              </a:defRPr>
            </a:lvl2pPr>
            <a:lvl3pPr>
              <a:defRPr>
                <a:solidFill>
                  <a:srgbClr val="898989"/>
                </a:solidFill>
              </a:defRPr>
            </a:lvl3pPr>
            <a:lvl4pPr>
              <a:defRPr>
                <a:solidFill>
                  <a:srgbClr val="898989"/>
                </a:solidFill>
              </a:defRPr>
            </a:lvl4pPr>
            <a:lvl5pPr>
              <a:defRPr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BEE594-7210-4A41-9ED1-5E8DDA68620A}"/>
              </a:ext>
            </a:extLst>
          </p:cNvPr>
          <p:cNvSpPr/>
          <p:nvPr userDrawn="1"/>
        </p:nvSpPr>
        <p:spPr>
          <a:xfrm>
            <a:off x="787401" y="368264"/>
            <a:ext cx="947057" cy="118456"/>
          </a:xfrm>
          <a:prstGeom prst="rect">
            <a:avLst/>
          </a:prstGeom>
          <a:solidFill>
            <a:srgbClr val="1A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22883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FD7F-CC82-4947-957E-39A9D7DB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E8A51-15BC-BD46-8676-633198028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B4F91-060B-CD41-AFF0-9185D1A5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A0A8-8154-CE4F-9159-D7FFFA9A960F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2EEFA-184A-D340-B34F-76F2AA8B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F7F8E-AF14-7D4A-AA1D-C2F45979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8776-558A-7741-BE17-A5717F121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4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3A92-7AE8-DC46-98A6-C9E03E93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EB4E9-DBF0-444D-8C5F-608786EBC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AC6A1-DF76-C148-B2C9-7843DC8F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A0A8-8154-CE4F-9159-D7FFFA9A960F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4212B-5B09-9947-A940-DE440622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46458-185D-7C4B-AED7-EB691221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8776-558A-7741-BE17-A5717F121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5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02F7-4447-414D-AA08-01D0E92A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DC75C-F64B-6949-8FC2-B812CAA05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AA5C9-F79D-874F-AD75-7626D0E49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679AA-9BD4-C743-9B0F-628F61D6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A0A8-8154-CE4F-9159-D7FFFA9A960F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B9194-B09C-9840-84AA-45D25191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635F2-8C18-D440-BBCD-6CDE2422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8776-558A-7741-BE17-A5717F121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99150-BB72-554C-973E-980C65A0C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AFB97-1AE7-3A49-8FB5-E4F08CDF9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81ED7-1CE5-7941-89FF-700A59BD5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C7C712-D900-574A-A6ED-34B3CC79C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A8230-C7B2-3E43-9A2E-4C570D850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831CE6-910B-4146-B47C-F1895C87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A0A8-8154-CE4F-9159-D7FFFA9A960F}" type="datetimeFigureOut">
              <a:rPr lang="en-US" smtClean="0"/>
              <a:t>2/13/19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35765-0D9B-E645-9214-AB1670A9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36F21-0854-344D-8848-58D70C71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8776-558A-7741-BE17-A5717F121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5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CFBD-825F-A948-84E1-0E78A038C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2296A-3EA4-0E4D-B1A9-86C15FC8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A0A8-8154-CE4F-9159-D7FFFA9A960F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7A36F-FF57-2441-94CC-9F09C010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72AE5-2841-CC42-A8E6-CAF98E2B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8776-558A-7741-BE17-A5717F121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959DF8-B289-6240-913B-7180538A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A0A8-8154-CE4F-9159-D7FFFA9A960F}" type="datetimeFigureOut">
              <a:rPr lang="en-US" smtClean="0"/>
              <a:t>2/13/19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66F3A-0B30-F946-9483-27DFC02C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0F57C-CC1D-9244-BA1C-22255564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8776-558A-7741-BE17-A5717F121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7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B822-8123-6243-A174-6AA136AA5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177A-92ED-E14C-85F1-C4BC1DD2C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47CF4-4C70-E243-9091-2003D694B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A8815-882F-784E-81C7-ED663DAF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A0A8-8154-CE4F-9159-D7FFFA9A960F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03D09-4377-A243-B6F8-C06B9004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32C75-9C0C-6C49-AA11-A4679FF1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8776-558A-7741-BE17-A5717F121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8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8EC8-1BFE-F246-A78F-6E87D6E7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FD4C1-03E1-F24C-BFF4-F69F20098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DC16F-D299-0349-BE8B-A5754A7F8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115B6-7E8D-A049-A2E5-AC6621A0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A0A8-8154-CE4F-9159-D7FFFA9A960F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ED229-A225-904E-9074-0032F2A56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F1982-C3C7-184D-A826-C85C0CE0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8776-558A-7741-BE17-A5717F121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E03F0-C565-C84B-A089-727E50F6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3C9BB-F730-854B-B5FA-4744F68C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9B8F8-29DD-0945-9B3A-47F1E2410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DA0A8-8154-CE4F-9159-D7FFFA9A960F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B9E3B-5C9C-594C-BC21-09F090E5C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399E2-8F46-B442-8C7C-8FAFA389F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08776-558A-7741-BE17-A5717F121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6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1" y="345990"/>
            <a:ext cx="10807311" cy="11275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New to HPA</a:t>
            </a:r>
            <a:br>
              <a:rPr lang="en-US" dirty="0"/>
            </a:br>
            <a:r>
              <a:rPr lang="en-US" sz="2700" dirty="0">
                <a:solidFill>
                  <a:schemeClr val="bg2">
                    <a:lumMod val="50000"/>
                  </a:schemeClr>
                </a:solidFill>
              </a:rPr>
              <a:t>Who is MTVG?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73101" y="1662508"/>
            <a:ext cx="6743700" cy="432306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4,000 Live Events Per Year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200+ UHD/4K HDR Live Productions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 Mobile Units Throughout the U.S.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 Manufacturing Facility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827" y="1473519"/>
            <a:ext cx="6328675" cy="3921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4AF54D-8CF2-E045-AE83-BDD8B6DB982B}"/>
              </a:ext>
            </a:extLst>
          </p:cNvPr>
          <p:cNvSpPr/>
          <p:nvPr/>
        </p:nvSpPr>
        <p:spPr>
          <a:xfrm>
            <a:off x="673101" y="6174565"/>
            <a:ext cx="1316337" cy="47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7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219" y="534260"/>
            <a:ext cx="10807311" cy="590323"/>
          </a:xfrm>
        </p:spPr>
        <p:txBody>
          <a:bodyPr>
            <a:normAutofit/>
          </a:bodyPr>
          <a:lstStyle/>
          <a:p>
            <a:r>
              <a:rPr lang="en-US" dirty="0"/>
              <a:t>Currently Building </a:t>
            </a:r>
            <a:r>
              <a:rPr lang="en-US" u="sng" dirty="0"/>
              <a:t>First Fully IP Mobile Unit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9AFCC-F213-9541-B3B6-8ECB75196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26124" y="2097636"/>
            <a:ext cx="2391616" cy="1793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E999C-EBB3-4A44-B830-4E7E1F4E0F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87621" y="1799734"/>
            <a:ext cx="1787416" cy="2383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5333D-CEB9-9447-A6D3-1E8857F292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977" y="2086933"/>
            <a:ext cx="2411764" cy="1808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87FEC3-753A-5041-B322-B327C46229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59" y="2085054"/>
            <a:ext cx="2379781" cy="1784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6A9A74-4B53-EB45-B5DB-F50B9E777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59" y="4086488"/>
            <a:ext cx="2369295" cy="1776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A67A29-FBCB-1446-A986-E90D3B59B3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3913" y="4078360"/>
            <a:ext cx="2415828" cy="17769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B7C4FD-78CB-EB45-8AB9-7025F6D8C3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8201" y="4078360"/>
            <a:ext cx="2399539" cy="177697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9CEB88-CB4B-E045-9D10-15B850ABC083}"/>
              </a:ext>
            </a:extLst>
          </p:cNvPr>
          <p:cNvCxnSpPr>
            <a:cxnSpLocks/>
          </p:cNvCxnSpPr>
          <p:nvPr/>
        </p:nvCxnSpPr>
        <p:spPr>
          <a:xfrm flipH="1">
            <a:off x="8772941" y="3867475"/>
            <a:ext cx="456180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C9426C-CCDE-1B45-9287-A0924E27C945}"/>
              </a:ext>
            </a:extLst>
          </p:cNvPr>
          <p:cNvCxnSpPr>
            <a:cxnSpLocks/>
          </p:cNvCxnSpPr>
          <p:nvPr/>
        </p:nvCxnSpPr>
        <p:spPr>
          <a:xfrm flipH="1">
            <a:off x="6029740" y="3867475"/>
            <a:ext cx="359979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F4A3869-0471-D741-BC4E-ABAFFE4A239A}"/>
              </a:ext>
            </a:extLst>
          </p:cNvPr>
          <p:cNvCxnSpPr>
            <a:cxnSpLocks/>
          </p:cNvCxnSpPr>
          <p:nvPr/>
        </p:nvCxnSpPr>
        <p:spPr>
          <a:xfrm flipH="1">
            <a:off x="3174453" y="3844845"/>
            <a:ext cx="430731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A9640D-A20C-9E4C-BAE5-076CB79970BE}"/>
              </a:ext>
            </a:extLst>
          </p:cNvPr>
          <p:cNvCxnSpPr>
            <a:cxnSpLocks/>
          </p:cNvCxnSpPr>
          <p:nvPr/>
        </p:nvCxnSpPr>
        <p:spPr>
          <a:xfrm flipH="1">
            <a:off x="810403" y="3895755"/>
            <a:ext cx="10112" cy="28420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669106E-D4C5-4F4B-B9C8-3A3CF37ACC46}"/>
              </a:ext>
            </a:extLst>
          </p:cNvPr>
          <p:cNvCxnSpPr>
            <a:cxnSpLocks/>
          </p:cNvCxnSpPr>
          <p:nvPr/>
        </p:nvCxnSpPr>
        <p:spPr>
          <a:xfrm flipV="1">
            <a:off x="3186113" y="5857279"/>
            <a:ext cx="439459" cy="812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258945B3-8288-5246-A50C-6A6306D938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646" y="4078360"/>
            <a:ext cx="2369295" cy="1776971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E50FB8C-BB8A-5745-9D78-733BEFB9FB59}"/>
              </a:ext>
            </a:extLst>
          </p:cNvPr>
          <p:cNvCxnSpPr>
            <a:cxnSpLocks/>
          </p:cNvCxnSpPr>
          <p:nvPr/>
        </p:nvCxnSpPr>
        <p:spPr>
          <a:xfrm>
            <a:off x="6029741" y="5857279"/>
            <a:ext cx="373905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174F966-A363-F54B-B8E2-D44820425AC8}"/>
              </a:ext>
            </a:extLst>
          </p:cNvPr>
          <p:cNvCxnSpPr>
            <a:cxnSpLocks/>
          </p:cNvCxnSpPr>
          <p:nvPr/>
        </p:nvCxnSpPr>
        <p:spPr>
          <a:xfrm>
            <a:off x="8772940" y="5857279"/>
            <a:ext cx="445261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ubtitle 2">
            <a:extLst>
              <a:ext uri="{FF2B5EF4-FFF2-40B4-BE49-F238E27FC236}">
                <a16:creationId xmlns:a16="http://schemas.microsoft.com/office/drawing/2014/main" id="{DD84813D-85FB-4846-A412-D7F99EB13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219" y="1135648"/>
            <a:ext cx="10807311" cy="37502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MTVG Builds Everything From Start to Finish.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1D6D5D6-A499-8646-957F-1DDD029AC69E}"/>
              </a:ext>
            </a:extLst>
          </p:cNvPr>
          <p:cNvSpPr/>
          <p:nvPr/>
        </p:nvSpPr>
        <p:spPr>
          <a:xfrm>
            <a:off x="9226124" y="3507698"/>
            <a:ext cx="1265579" cy="362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1 Start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6276B87-90F6-2943-90FE-5331E4442D39}"/>
              </a:ext>
            </a:extLst>
          </p:cNvPr>
          <p:cNvSpPr/>
          <p:nvPr/>
        </p:nvSpPr>
        <p:spPr>
          <a:xfrm>
            <a:off x="6415306" y="3505286"/>
            <a:ext cx="440007" cy="362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01EBF53-4F52-E245-843F-ABF5839ABA86}"/>
              </a:ext>
            </a:extLst>
          </p:cNvPr>
          <p:cNvSpPr/>
          <p:nvPr/>
        </p:nvSpPr>
        <p:spPr>
          <a:xfrm>
            <a:off x="3638125" y="3505285"/>
            <a:ext cx="440007" cy="362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1179E4C-23A1-634D-840C-845E37C7C714}"/>
              </a:ext>
            </a:extLst>
          </p:cNvPr>
          <p:cNvSpPr/>
          <p:nvPr/>
        </p:nvSpPr>
        <p:spPr>
          <a:xfrm>
            <a:off x="799915" y="3505285"/>
            <a:ext cx="440007" cy="362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AC3F6B9-DEF4-F248-B2F6-E2FB38F05C51}"/>
              </a:ext>
            </a:extLst>
          </p:cNvPr>
          <p:cNvSpPr/>
          <p:nvPr/>
        </p:nvSpPr>
        <p:spPr>
          <a:xfrm>
            <a:off x="799915" y="5514354"/>
            <a:ext cx="440007" cy="362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5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85280DC-D5CE-3D4D-96D7-E17EBDD84E3D}"/>
              </a:ext>
            </a:extLst>
          </p:cNvPr>
          <p:cNvSpPr/>
          <p:nvPr/>
        </p:nvSpPr>
        <p:spPr>
          <a:xfrm>
            <a:off x="3638123" y="5503658"/>
            <a:ext cx="440007" cy="362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6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50BABC8-7FB8-8C4E-8F40-FAC50D3496A4}"/>
              </a:ext>
            </a:extLst>
          </p:cNvPr>
          <p:cNvSpPr/>
          <p:nvPr/>
        </p:nvSpPr>
        <p:spPr>
          <a:xfrm>
            <a:off x="6415306" y="5514351"/>
            <a:ext cx="440007" cy="362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7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69A0A9B-C3FD-9E49-932F-6E9DBB050310}"/>
              </a:ext>
            </a:extLst>
          </p:cNvPr>
          <p:cNvSpPr/>
          <p:nvPr/>
        </p:nvSpPr>
        <p:spPr>
          <a:xfrm>
            <a:off x="9229120" y="5500761"/>
            <a:ext cx="1070816" cy="362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8 Finish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52794B-3B4C-5A48-A59A-581332AFC28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9120" y="706493"/>
            <a:ext cx="2379192" cy="133829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FD2DFF4-1DB7-EB4B-AA21-5C9F7749273C}"/>
              </a:ext>
            </a:extLst>
          </p:cNvPr>
          <p:cNvSpPr/>
          <p:nvPr/>
        </p:nvSpPr>
        <p:spPr>
          <a:xfrm>
            <a:off x="673101" y="6174565"/>
            <a:ext cx="1316337" cy="47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Built &amp; Integrated In One Place. Supported Nationwide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MTVG’s A/V Manufacturing Center &amp; Headquarters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E5BCEB-14FA-864B-8C9B-20377D540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" y="1397000"/>
            <a:ext cx="1070533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0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F0CB6D-C7C2-C245-AEAC-DA8A825A09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92" t="5085" r="11524"/>
          <a:stretch/>
        </p:blipFill>
        <p:spPr>
          <a:xfrm rot="16200000">
            <a:off x="3845948" y="-1779051"/>
            <a:ext cx="4572000" cy="1103586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C8597DB-2631-B848-B352-A585415B7B44}"/>
              </a:ext>
            </a:extLst>
          </p:cNvPr>
          <p:cNvSpPr/>
          <p:nvPr/>
        </p:nvSpPr>
        <p:spPr>
          <a:xfrm>
            <a:off x="6197600" y="2776429"/>
            <a:ext cx="2971800" cy="2989371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67" dirty="0"/>
              <a:t>Integration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017" y="501368"/>
            <a:ext cx="10807311" cy="590323"/>
          </a:xfrm>
        </p:spPr>
        <p:txBody>
          <a:bodyPr>
            <a:normAutofit/>
          </a:bodyPr>
          <a:lstStyle/>
          <a:p>
            <a:r>
              <a:rPr lang="en-US" dirty="0"/>
              <a:t>The Process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8E3E7F-7454-344B-B604-39753B7F960F}"/>
              </a:ext>
            </a:extLst>
          </p:cNvPr>
          <p:cNvSpPr/>
          <p:nvPr/>
        </p:nvSpPr>
        <p:spPr>
          <a:xfrm>
            <a:off x="9652000" y="1600200"/>
            <a:ext cx="1219200" cy="508000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D762CF-5900-D940-B337-2D92BB0765AD}"/>
              </a:ext>
            </a:extLst>
          </p:cNvPr>
          <p:cNvSpPr/>
          <p:nvPr/>
        </p:nvSpPr>
        <p:spPr>
          <a:xfrm>
            <a:off x="9245600" y="2425374"/>
            <a:ext cx="1016000" cy="1816425"/>
          </a:xfrm>
          <a:prstGeom prst="rect">
            <a:avLst/>
          </a:prstGeom>
          <a:solidFill>
            <a:schemeClr val="accent6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Wood</a:t>
            </a:r>
          </a:p>
          <a:p>
            <a:pPr algn="ctr"/>
            <a:r>
              <a:rPr lang="en-US" sz="1867" dirty="0"/>
              <a:t>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912537-B908-0F4C-8DB0-12534532F29A}"/>
              </a:ext>
            </a:extLst>
          </p:cNvPr>
          <p:cNvSpPr/>
          <p:nvPr/>
        </p:nvSpPr>
        <p:spPr>
          <a:xfrm>
            <a:off x="9258300" y="4304189"/>
            <a:ext cx="1016000" cy="1563212"/>
          </a:xfrm>
          <a:prstGeom prst="rect">
            <a:avLst/>
          </a:prstGeom>
          <a:solidFill>
            <a:schemeClr val="accent6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Metal</a:t>
            </a:r>
          </a:p>
          <a:p>
            <a:pPr algn="ctr"/>
            <a:r>
              <a:rPr lang="en-US" sz="1867" dirty="0"/>
              <a:t>Work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879351-EF79-E144-8BEC-EB7F1DFB60EF}"/>
              </a:ext>
            </a:extLst>
          </p:cNvPr>
          <p:cNvSpPr/>
          <p:nvPr/>
        </p:nvSpPr>
        <p:spPr>
          <a:xfrm>
            <a:off x="10274300" y="4749800"/>
            <a:ext cx="596899" cy="1117600"/>
          </a:xfrm>
          <a:prstGeom prst="rect">
            <a:avLst/>
          </a:prstGeom>
          <a:solidFill>
            <a:schemeClr val="accent6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E7B62E-C9FB-954F-9A03-6F6CC6872006}"/>
              </a:ext>
            </a:extLst>
          </p:cNvPr>
          <p:cNvSpPr/>
          <p:nvPr/>
        </p:nvSpPr>
        <p:spPr>
          <a:xfrm>
            <a:off x="10274301" y="4445000"/>
            <a:ext cx="88900" cy="304800"/>
          </a:xfrm>
          <a:prstGeom prst="rect">
            <a:avLst/>
          </a:prstGeom>
          <a:solidFill>
            <a:schemeClr val="accent6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2C8F7-330B-7C43-BCDA-326D468F5E15}"/>
              </a:ext>
            </a:extLst>
          </p:cNvPr>
          <p:cNvSpPr/>
          <p:nvPr/>
        </p:nvSpPr>
        <p:spPr>
          <a:xfrm>
            <a:off x="4775200" y="1514703"/>
            <a:ext cx="4095765" cy="1203099"/>
          </a:xfrm>
          <a:prstGeom prst="rect">
            <a:avLst/>
          </a:prstGeom>
          <a:solidFill>
            <a:schemeClr val="accent3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Wire Termination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37FE51-D868-824D-90A5-090F0D5E45DF}"/>
              </a:ext>
            </a:extLst>
          </p:cNvPr>
          <p:cNvSpPr/>
          <p:nvPr/>
        </p:nvSpPr>
        <p:spPr>
          <a:xfrm>
            <a:off x="2367261" y="1790123"/>
            <a:ext cx="871240" cy="66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>
                <a:solidFill>
                  <a:schemeClr val="tx1"/>
                </a:solidFill>
              </a:rPr>
              <a:t>IT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83170C-AE2A-454F-8577-0DEC0AE79704}"/>
              </a:ext>
            </a:extLst>
          </p:cNvPr>
          <p:cNvSpPr/>
          <p:nvPr/>
        </p:nvSpPr>
        <p:spPr>
          <a:xfrm>
            <a:off x="3643624" y="1600200"/>
            <a:ext cx="871240" cy="1045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/>
                </a:solidFill>
              </a:rPr>
              <a:t>Engineer</a:t>
            </a:r>
          </a:p>
          <a:p>
            <a:pPr algn="ctr"/>
            <a:r>
              <a:rPr lang="en-US" sz="1333" dirty="0">
                <a:solidFill>
                  <a:schemeClr val="tx1"/>
                </a:solidFill>
              </a:rPr>
              <a:t>Support &amp;</a:t>
            </a:r>
          </a:p>
          <a:p>
            <a:pPr algn="ctr"/>
            <a:r>
              <a:rPr lang="en-US" sz="1333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37D4F1-E873-A44A-AC70-F6A86EA09741}"/>
              </a:ext>
            </a:extLst>
          </p:cNvPr>
          <p:cNvSpPr/>
          <p:nvPr/>
        </p:nvSpPr>
        <p:spPr>
          <a:xfrm>
            <a:off x="2265693" y="3143545"/>
            <a:ext cx="681305" cy="248716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FF6728-EF57-9747-8082-07610E6351C6}"/>
              </a:ext>
            </a:extLst>
          </p:cNvPr>
          <p:cNvSpPr/>
          <p:nvPr/>
        </p:nvSpPr>
        <p:spPr>
          <a:xfrm>
            <a:off x="3744616" y="3153484"/>
            <a:ext cx="681305" cy="248716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7E39E-4A2E-D443-A9EB-D1FBF7A48609}"/>
              </a:ext>
            </a:extLst>
          </p:cNvPr>
          <p:cNvSpPr/>
          <p:nvPr/>
        </p:nvSpPr>
        <p:spPr>
          <a:xfrm>
            <a:off x="5149577" y="3153484"/>
            <a:ext cx="681305" cy="248716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FD13817-87C3-A440-A374-75DECC6C3B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63984" y="3995141"/>
            <a:ext cx="2487168" cy="7904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42C070-E476-D640-BD1D-290C50B2DF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41549" y="3991905"/>
            <a:ext cx="2487168" cy="79044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206ED2-D44E-8244-959B-F94004121264}"/>
              </a:ext>
            </a:extLst>
          </p:cNvPr>
          <p:cNvSpPr/>
          <p:nvPr/>
        </p:nvSpPr>
        <p:spPr>
          <a:xfrm>
            <a:off x="2844800" y="4038600"/>
            <a:ext cx="2438400" cy="40640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Maintenance Bays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4F0DDB-5120-5647-B392-E5581856CFC0}"/>
              </a:ext>
            </a:extLst>
          </p:cNvPr>
          <p:cNvSpPr/>
          <p:nvPr/>
        </p:nvSpPr>
        <p:spPr>
          <a:xfrm>
            <a:off x="812801" y="1498600"/>
            <a:ext cx="1442545" cy="1147099"/>
          </a:xfrm>
          <a:prstGeom prst="rect">
            <a:avLst/>
          </a:prstGeom>
          <a:solidFill>
            <a:schemeClr val="accent3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Clean</a:t>
            </a:r>
          </a:p>
          <a:p>
            <a:pPr algn="ctr"/>
            <a:r>
              <a:rPr lang="en-US" sz="1600" dirty="0"/>
              <a:t>Room</a:t>
            </a:r>
          </a:p>
          <a:p>
            <a:pPr algn="ctr"/>
            <a:r>
              <a:rPr lang="en-US" sz="1067" dirty="0"/>
              <a:t>(Fiber Termination)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77C6344-6924-A041-9542-FD7D163CA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017" y="1079020"/>
            <a:ext cx="10807311" cy="375029"/>
          </a:xfrm>
        </p:spPr>
        <p:txBody>
          <a:bodyPr>
            <a:normAutofit/>
          </a:bodyPr>
          <a:lstStyle/>
          <a:p>
            <a:r>
              <a:rPr lang="en-US" dirty="0"/>
              <a:t>Inside our Factory &amp; Headquarters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4DF59F-CF33-D840-B004-7577A29BBE68}"/>
              </a:ext>
            </a:extLst>
          </p:cNvPr>
          <p:cNvSpPr/>
          <p:nvPr/>
        </p:nvSpPr>
        <p:spPr>
          <a:xfrm>
            <a:off x="673101" y="6174565"/>
            <a:ext cx="1316337" cy="47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6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433" y="555245"/>
            <a:ext cx="10807311" cy="590323"/>
          </a:xfrm>
        </p:spPr>
        <p:txBody>
          <a:bodyPr>
            <a:normAutofit/>
          </a:bodyPr>
          <a:lstStyle/>
          <a:p>
            <a:r>
              <a:rPr lang="en-US" dirty="0"/>
              <a:t>Inside Mobile Unit 44 FLEX and 44 VMU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84DF7-AD47-0A4C-B01B-809B74383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431" y="1217174"/>
            <a:ext cx="3532520" cy="1983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607BF7-9B87-414B-82C9-AC5D909BE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431" y="3409861"/>
            <a:ext cx="3532520" cy="1983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0D7768-5351-074C-874B-0CCC96E69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921" y="3424745"/>
            <a:ext cx="3532520" cy="19831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0ACD6C-5A94-BA4F-B5EB-4C187672FA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2" y="3424745"/>
            <a:ext cx="3532520" cy="19831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2DB687-CB82-C743-9462-D47589BC2C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921" y="1239297"/>
            <a:ext cx="3532520" cy="19831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9328F6-0CE4-3149-B229-D31AF0F6B6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2" y="1239297"/>
            <a:ext cx="3532520" cy="198310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F8F868C-59DC-B849-92A9-F65ADFB8534B}"/>
              </a:ext>
            </a:extLst>
          </p:cNvPr>
          <p:cNvSpPr txBox="1">
            <a:spLocks/>
          </p:cNvSpPr>
          <p:nvPr/>
        </p:nvSpPr>
        <p:spPr>
          <a:xfrm>
            <a:off x="963641" y="5595308"/>
            <a:ext cx="10807311" cy="590323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373737"/>
                </a:solidFill>
                <a:latin typeface="+mn-lt"/>
                <a:ea typeface="Ubuntu" charset="0"/>
                <a:cs typeface="Ubuntu" charset="0"/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</a:rPr>
              <a:t>Take a 360 tour: </a:t>
            </a:r>
            <a:r>
              <a:rPr lang="en-US" sz="2800" u="sng" dirty="0">
                <a:solidFill>
                  <a:srgbClr val="0070C0"/>
                </a:solidFill>
              </a:rPr>
              <a:t>tinyurl.com/mtvg360tour</a:t>
            </a:r>
            <a:endParaRPr lang="en-US" sz="3200" u="sng" dirty="0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6771CE-7672-3A41-90B2-85D00E53CA90}"/>
              </a:ext>
            </a:extLst>
          </p:cNvPr>
          <p:cNvSpPr/>
          <p:nvPr/>
        </p:nvSpPr>
        <p:spPr>
          <a:xfrm>
            <a:off x="673101" y="6174565"/>
            <a:ext cx="1316337" cy="47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0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1DAD09D6-FDC0-2B4B-96CE-8DB0381FC70D}"/>
              </a:ext>
            </a:extLst>
          </p:cNvPr>
          <p:cNvSpPr txBox="1"/>
          <p:nvPr/>
        </p:nvSpPr>
        <p:spPr>
          <a:xfrm>
            <a:off x="504482" y="4836644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MTVG</a:t>
            </a:r>
          </a:p>
          <a:p>
            <a:pPr algn="ctr"/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10AE372-4559-2B44-A639-AE98C2E8133B}"/>
              </a:ext>
            </a:extLst>
          </p:cNvPr>
          <p:cNvSpPr txBox="1"/>
          <p:nvPr/>
        </p:nvSpPr>
        <p:spPr>
          <a:xfrm>
            <a:off x="534383" y="2680463"/>
            <a:ext cx="1133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Original </a:t>
            </a:r>
          </a:p>
          <a:p>
            <a:pPr algn="ctr"/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At-Home</a:t>
            </a:r>
          </a:p>
          <a:p>
            <a:pPr algn="ctr"/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073AD0-9FDF-CA42-9272-1443C076F584}"/>
              </a:ext>
            </a:extLst>
          </p:cNvPr>
          <p:cNvSpPr txBox="1"/>
          <p:nvPr/>
        </p:nvSpPr>
        <p:spPr>
          <a:xfrm>
            <a:off x="518098" y="986786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Mobile Unit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B6B62C0-3EC0-0B4A-B804-009AA3A402EE}"/>
              </a:ext>
            </a:extLst>
          </p:cNvPr>
          <p:cNvCxnSpPr>
            <a:cxnSpLocks/>
            <a:stCxn id="86" idx="3"/>
            <a:endCxn id="108" idx="1"/>
          </p:cNvCxnSpPr>
          <p:nvPr/>
        </p:nvCxnSpPr>
        <p:spPr>
          <a:xfrm>
            <a:off x="8313308" y="1198961"/>
            <a:ext cx="1767665" cy="117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56F9EC-C308-0E41-8924-001AF44D4723}"/>
              </a:ext>
            </a:extLst>
          </p:cNvPr>
          <p:cNvGrpSpPr/>
          <p:nvPr/>
        </p:nvGrpSpPr>
        <p:grpSpPr>
          <a:xfrm>
            <a:off x="1985074" y="3699839"/>
            <a:ext cx="1996551" cy="463527"/>
            <a:chOff x="1976147" y="2986635"/>
            <a:chExt cx="1932953" cy="4635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24CC02-C48C-374D-A14B-243D38A612F2}"/>
                </a:ext>
              </a:extLst>
            </p:cNvPr>
            <p:cNvSpPr/>
            <p:nvPr/>
          </p:nvSpPr>
          <p:spPr>
            <a:xfrm>
              <a:off x="1976147" y="2986635"/>
              <a:ext cx="1932953" cy="645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1F007E-D2A7-9B4E-AF8F-795548283168}"/>
                </a:ext>
              </a:extLst>
            </p:cNvPr>
            <p:cNvSpPr txBox="1"/>
            <p:nvPr/>
          </p:nvSpPr>
          <p:spPr>
            <a:xfrm>
              <a:off x="2747994" y="3080830"/>
              <a:ext cx="356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Venue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17F7795-68B0-A94D-828C-BE44C5BE6D4D}"/>
              </a:ext>
            </a:extLst>
          </p:cNvPr>
          <p:cNvGrpSpPr/>
          <p:nvPr/>
        </p:nvGrpSpPr>
        <p:grpSpPr>
          <a:xfrm>
            <a:off x="5275675" y="3700248"/>
            <a:ext cx="4217833" cy="463527"/>
            <a:chOff x="1976147" y="2986635"/>
            <a:chExt cx="1932953" cy="46352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49819452-6BD7-BD4C-88F8-075EA0D84520}"/>
                </a:ext>
              </a:extLst>
            </p:cNvPr>
            <p:cNvSpPr/>
            <p:nvPr/>
          </p:nvSpPr>
          <p:spPr>
            <a:xfrm>
              <a:off x="1976147" y="2986635"/>
              <a:ext cx="1932953" cy="645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2AD686A-E334-574E-B720-DECA79CC1467}"/>
                </a:ext>
              </a:extLst>
            </p:cNvPr>
            <p:cNvSpPr txBox="1"/>
            <p:nvPr/>
          </p:nvSpPr>
          <p:spPr>
            <a:xfrm>
              <a:off x="2698219" y="3080830"/>
              <a:ext cx="455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Network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1244DF2-BDAC-4540-B211-1B5195978AB7}"/>
              </a:ext>
            </a:extLst>
          </p:cNvPr>
          <p:cNvGrpSpPr/>
          <p:nvPr/>
        </p:nvGrpSpPr>
        <p:grpSpPr>
          <a:xfrm>
            <a:off x="1991151" y="1711741"/>
            <a:ext cx="6205952" cy="463527"/>
            <a:chOff x="1976147" y="2986635"/>
            <a:chExt cx="1932953" cy="463527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6A740D3-88D0-4340-83E2-8E7206D552B6}"/>
                </a:ext>
              </a:extLst>
            </p:cNvPr>
            <p:cNvSpPr/>
            <p:nvPr/>
          </p:nvSpPr>
          <p:spPr>
            <a:xfrm>
              <a:off x="1976147" y="2986635"/>
              <a:ext cx="1932953" cy="645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31E1F39-8F7A-494B-A476-7C8009A312A0}"/>
                </a:ext>
              </a:extLst>
            </p:cNvPr>
            <p:cNvSpPr txBox="1"/>
            <p:nvPr/>
          </p:nvSpPr>
          <p:spPr>
            <a:xfrm>
              <a:off x="2672706" y="3080830"/>
              <a:ext cx="506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Venue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1203252-1E1E-2249-A987-FFDD51285932}"/>
              </a:ext>
            </a:extLst>
          </p:cNvPr>
          <p:cNvGrpSpPr/>
          <p:nvPr/>
        </p:nvGrpSpPr>
        <p:grpSpPr>
          <a:xfrm>
            <a:off x="1997870" y="5767372"/>
            <a:ext cx="1937076" cy="463527"/>
            <a:chOff x="1976147" y="2986635"/>
            <a:chExt cx="1932953" cy="463527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6887BA8-C0E3-564C-A5F3-F97CBE52D82E}"/>
                </a:ext>
              </a:extLst>
            </p:cNvPr>
            <p:cNvSpPr/>
            <p:nvPr/>
          </p:nvSpPr>
          <p:spPr>
            <a:xfrm>
              <a:off x="1976147" y="2986635"/>
              <a:ext cx="1932953" cy="645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DC3A018-6019-3E49-82FF-86AFC128E5E9}"/>
                </a:ext>
              </a:extLst>
            </p:cNvPr>
            <p:cNvSpPr txBox="1"/>
            <p:nvPr/>
          </p:nvSpPr>
          <p:spPr>
            <a:xfrm>
              <a:off x="2744926" y="3080830"/>
              <a:ext cx="3621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Venue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F7D44B0-8C3F-A349-9D9A-14FA0D9EEB90}"/>
              </a:ext>
            </a:extLst>
          </p:cNvPr>
          <p:cNvGrpSpPr/>
          <p:nvPr/>
        </p:nvGrpSpPr>
        <p:grpSpPr>
          <a:xfrm>
            <a:off x="6261628" y="698876"/>
            <a:ext cx="2051680" cy="1000169"/>
            <a:chOff x="5814994" y="891965"/>
            <a:chExt cx="4389120" cy="1139984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F1D2D179-1095-2E44-BE10-A87EC480A53F}"/>
                </a:ext>
              </a:extLst>
            </p:cNvPr>
            <p:cNvSpPr/>
            <p:nvPr/>
          </p:nvSpPr>
          <p:spPr>
            <a:xfrm>
              <a:off x="5814994" y="891965"/>
              <a:ext cx="4389120" cy="1139984"/>
            </a:xfrm>
            <a:prstGeom prst="roundRect">
              <a:avLst/>
            </a:prstGeom>
            <a:solidFill>
              <a:srgbClr val="63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b="1" i="1" dirty="0"/>
                <a:t>Producer/Director/Operators</a:t>
              </a:r>
            </a:p>
            <a:p>
              <a:pPr algn="ctr"/>
              <a:r>
                <a:rPr lang="en-US" sz="1100" i="1" dirty="0"/>
                <a:t>Keyboards, Control Panels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E208597-B642-2E45-9CA8-595EACA1AC5F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445" y="1495670"/>
              <a:ext cx="1334009" cy="42891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7B071F7-BF64-DB40-9A7E-12224DBB6D7F}"/>
              </a:ext>
            </a:extLst>
          </p:cNvPr>
          <p:cNvGrpSpPr/>
          <p:nvPr/>
        </p:nvGrpSpPr>
        <p:grpSpPr>
          <a:xfrm>
            <a:off x="4115436" y="696675"/>
            <a:ext cx="2098950" cy="1000169"/>
            <a:chOff x="4851272" y="1554316"/>
            <a:chExt cx="1946957" cy="1182606"/>
          </a:xfrm>
        </p:grpSpPr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1E8A6597-B19A-DA47-9EDE-36E7B60C8917}"/>
                </a:ext>
              </a:extLst>
            </p:cNvPr>
            <p:cNvSpPr/>
            <p:nvPr/>
          </p:nvSpPr>
          <p:spPr>
            <a:xfrm>
              <a:off x="4851272" y="1554316"/>
              <a:ext cx="1946957" cy="1182606"/>
            </a:xfrm>
            <a:prstGeom prst="roundRect">
              <a:avLst/>
            </a:prstGeom>
            <a:solidFill>
              <a:srgbClr val="CE6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b="1" dirty="0"/>
                <a:t>Servers/Router/Switcher</a:t>
              </a:r>
            </a:p>
            <a:p>
              <a:pPr algn="ctr"/>
              <a:r>
                <a:rPr lang="en-US" sz="1100" i="1" dirty="0"/>
                <a:t>Engineers</a:t>
              </a:r>
              <a:endParaRPr lang="en-US" sz="1100" dirty="0"/>
            </a:p>
            <a:p>
              <a:pPr algn="ctr"/>
              <a:endParaRPr lang="en-US" sz="1100" dirty="0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D32D063-3451-394C-A0BA-A5A11A4907B5}"/>
                </a:ext>
              </a:extLst>
            </p:cNvPr>
            <p:cNvGrpSpPr/>
            <p:nvPr/>
          </p:nvGrpSpPr>
          <p:grpSpPr>
            <a:xfrm>
              <a:off x="5441917" y="2174487"/>
              <a:ext cx="701681" cy="410792"/>
              <a:chOff x="2282921" y="4991033"/>
              <a:chExt cx="1340673" cy="545619"/>
            </a:xfrm>
          </p:grpSpPr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9894B1C9-B730-9D4B-8071-CFF4B5424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2921" y="4991033"/>
                <a:ext cx="337876" cy="545617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B1B95F59-94CD-E940-B1B9-7C5EB55DF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4320" y="4991033"/>
                <a:ext cx="337876" cy="545617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10CAE2C6-0AF3-9145-9E79-886A32DAC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5718" y="4991035"/>
                <a:ext cx="337876" cy="545617"/>
              </a:xfrm>
              <a:prstGeom prst="rect">
                <a:avLst/>
              </a:prstGeom>
            </p:spPr>
          </p:pic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FD76D62-603D-3C4A-BCBD-987E3500BC3F}"/>
              </a:ext>
            </a:extLst>
          </p:cNvPr>
          <p:cNvGrpSpPr/>
          <p:nvPr/>
        </p:nvGrpSpPr>
        <p:grpSpPr>
          <a:xfrm>
            <a:off x="2097744" y="691584"/>
            <a:ext cx="1937075" cy="1002021"/>
            <a:chOff x="6978366" y="5254039"/>
            <a:chExt cx="702743" cy="786518"/>
          </a:xfrm>
        </p:grpSpPr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BAF217BD-1C73-294B-8F27-E3C296E69DF8}"/>
                </a:ext>
              </a:extLst>
            </p:cNvPr>
            <p:cNvSpPr/>
            <p:nvPr/>
          </p:nvSpPr>
          <p:spPr>
            <a:xfrm>
              <a:off x="6978366" y="5254039"/>
              <a:ext cx="702743" cy="786518"/>
            </a:xfrm>
            <a:prstGeom prst="roundRect">
              <a:avLst/>
            </a:prstGeom>
            <a:solidFill>
              <a:srgbClr val="DA9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b="1" dirty="0"/>
                <a:t>Camera Operators</a:t>
              </a:r>
            </a:p>
            <a:p>
              <a:pPr algn="ctr"/>
              <a:r>
                <a:rPr lang="en-US" sz="1100" i="1" dirty="0"/>
                <a:t>Cameras</a:t>
              </a:r>
            </a:p>
            <a:p>
              <a:pPr algn="ctr"/>
              <a:endParaRPr lang="en-US" sz="1100" dirty="0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42543585-6AEA-7B44-9815-1ED9AC988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462" y="5696923"/>
              <a:ext cx="346271" cy="177051"/>
            </a:xfrm>
            <a:prstGeom prst="rect">
              <a:avLst/>
            </a:prstGeom>
          </p:spPr>
        </p:pic>
      </p:grp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5FA7E34E-689D-5A41-BB8D-11B6557E9267}"/>
              </a:ext>
            </a:extLst>
          </p:cNvPr>
          <p:cNvSpPr/>
          <p:nvPr/>
        </p:nvSpPr>
        <p:spPr>
          <a:xfrm>
            <a:off x="10080973" y="702731"/>
            <a:ext cx="1687906" cy="1016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/>
              <a:t>Network Origination</a:t>
            </a:r>
          </a:p>
          <a:p>
            <a:pPr algn="ctr"/>
            <a:r>
              <a:rPr lang="en-US" sz="1100" i="1" dirty="0"/>
              <a:t>Technicians</a:t>
            </a:r>
            <a:endParaRPr lang="en-US" sz="1100" dirty="0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C9A8A0D8-AA43-6C45-9C7D-5667B9825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851" y="1059623"/>
            <a:ext cx="1088148" cy="478199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B942402-F431-864F-BD96-E615D6282566}"/>
              </a:ext>
            </a:extLst>
          </p:cNvPr>
          <p:cNvGrpSpPr/>
          <p:nvPr/>
        </p:nvGrpSpPr>
        <p:grpSpPr>
          <a:xfrm>
            <a:off x="5275676" y="2677194"/>
            <a:ext cx="2051680" cy="1000169"/>
            <a:chOff x="5814994" y="891965"/>
            <a:chExt cx="4389120" cy="1139984"/>
          </a:xfrm>
        </p:grpSpPr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6AE1248A-05B6-AF45-BA28-6B7A70E7564A}"/>
                </a:ext>
              </a:extLst>
            </p:cNvPr>
            <p:cNvSpPr/>
            <p:nvPr/>
          </p:nvSpPr>
          <p:spPr>
            <a:xfrm>
              <a:off x="5814994" y="891965"/>
              <a:ext cx="4389120" cy="1139984"/>
            </a:xfrm>
            <a:prstGeom prst="roundRect">
              <a:avLst/>
            </a:prstGeom>
            <a:solidFill>
              <a:srgbClr val="63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b="1" i="1" dirty="0"/>
                <a:t>Producer/Director/Operators</a:t>
              </a:r>
            </a:p>
            <a:p>
              <a:pPr algn="ctr"/>
              <a:r>
                <a:rPr lang="en-US" sz="1100" i="1" dirty="0"/>
                <a:t>Keyboards, Control Panels</a:t>
              </a: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2F69B182-2AFD-F14B-A836-569B0B838E7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445" y="1495670"/>
              <a:ext cx="1334009" cy="428916"/>
            </a:xfrm>
            <a:prstGeom prst="rect">
              <a:avLst/>
            </a:prstGeom>
          </p:spPr>
        </p:pic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C4ADFE2-F065-D04C-BCF6-1B1A7D553CAE}"/>
              </a:ext>
            </a:extLst>
          </p:cNvPr>
          <p:cNvGrpSpPr/>
          <p:nvPr/>
        </p:nvGrpSpPr>
        <p:grpSpPr>
          <a:xfrm>
            <a:off x="7404865" y="2693274"/>
            <a:ext cx="2088644" cy="1000169"/>
            <a:chOff x="2947499" y="1533306"/>
            <a:chExt cx="1946957" cy="1182606"/>
          </a:xfrm>
        </p:grpSpPr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2BC1D079-29B6-9B43-B650-A9C29744870A}"/>
                </a:ext>
              </a:extLst>
            </p:cNvPr>
            <p:cNvSpPr/>
            <p:nvPr/>
          </p:nvSpPr>
          <p:spPr>
            <a:xfrm>
              <a:off x="2947499" y="1533306"/>
              <a:ext cx="1946957" cy="1182606"/>
            </a:xfrm>
            <a:prstGeom prst="roundRect">
              <a:avLst/>
            </a:prstGeom>
            <a:solidFill>
              <a:srgbClr val="CE6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b="1" dirty="0"/>
                <a:t>Servers/Router/Switcher</a:t>
              </a:r>
            </a:p>
            <a:p>
              <a:pPr algn="ctr"/>
              <a:r>
                <a:rPr lang="en-US" sz="1100" i="1" dirty="0"/>
                <a:t>Engineers</a:t>
              </a:r>
              <a:endParaRPr lang="en-US" sz="1100" dirty="0"/>
            </a:p>
            <a:p>
              <a:pPr algn="ctr"/>
              <a:endParaRPr lang="en-US" sz="1100" dirty="0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D7B6D496-4CE9-594D-9672-E8FA741617C3}"/>
                </a:ext>
              </a:extLst>
            </p:cNvPr>
            <p:cNvGrpSpPr/>
            <p:nvPr/>
          </p:nvGrpSpPr>
          <p:grpSpPr>
            <a:xfrm>
              <a:off x="3604559" y="2151542"/>
              <a:ext cx="701680" cy="410795"/>
              <a:chOff x="-1227644" y="4960558"/>
              <a:chExt cx="1340672" cy="545623"/>
            </a:xfrm>
          </p:grpSpPr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612BB577-84E7-B44D-88EE-E635F69EB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27644" y="4960558"/>
                <a:ext cx="337877" cy="545617"/>
              </a:xfrm>
              <a:prstGeom prst="rect">
                <a:avLst/>
              </a:prstGeom>
            </p:spPr>
          </p:pic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6E2F02F7-FEBB-A446-BDF2-BCD0CABB1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26247" y="4960563"/>
                <a:ext cx="337877" cy="545617"/>
              </a:xfrm>
              <a:prstGeom prst="rect">
                <a:avLst/>
              </a:prstGeom>
            </p:spPr>
          </p:pic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30E2196B-75DD-FA47-8025-E3A6C6E5F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24849" y="4960564"/>
                <a:ext cx="337877" cy="545617"/>
              </a:xfrm>
              <a:prstGeom prst="rect">
                <a:avLst/>
              </a:prstGeom>
            </p:spPr>
          </p:pic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3481DB9-84C8-664C-9C2D-6C74CC383DA6}"/>
              </a:ext>
            </a:extLst>
          </p:cNvPr>
          <p:cNvGrpSpPr/>
          <p:nvPr/>
        </p:nvGrpSpPr>
        <p:grpSpPr>
          <a:xfrm>
            <a:off x="2044550" y="2679627"/>
            <a:ext cx="1937075" cy="1002021"/>
            <a:chOff x="6978366" y="5254039"/>
            <a:chExt cx="702743" cy="786518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4437F2CE-A0BB-844B-94DE-3A64D423BC5C}"/>
                </a:ext>
              </a:extLst>
            </p:cNvPr>
            <p:cNvSpPr/>
            <p:nvPr/>
          </p:nvSpPr>
          <p:spPr>
            <a:xfrm>
              <a:off x="6978366" y="5254039"/>
              <a:ext cx="702743" cy="786518"/>
            </a:xfrm>
            <a:prstGeom prst="roundRect">
              <a:avLst/>
            </a:prstGeom>
            <a:solidFill>
              <a:srgbClr val="DA9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b="1" dirty="0"/>
                <a:t>Camera Operators</a:t>
              </a:r>
            </a:p>
            <a:p>
              <a:pPr algn="ctr"/>
              <a:r>
                <a:rPr lang="en-US" sz="1100" i="1" dirty="0"/>
                <a:t>Cameras</a:t>
              </a:r>
            </a:p>
            <a:p>
              <a:pPr algn="ctr"/>
              <a:endParaRPr lang="en-US" sz="1100" dirty="0"/>
            </a:p>
          </p:txBody>
        </p:sp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43C60197-5F68-974A-A171-400828832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462" y="5696923"/>
              <a:ext cx="346271" cy="177051"/>
            </a:xfrm>
            <a:prstGeom prst="rect">
              <a:avLst/>
            </a:prstGeom>
          </p:spPr>
        </p:pic>
      </p:grp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E1781D3E-FCC4-6249-90EA-F27568F81FB1}"/>
              </a:ext>
            </a:extLst>
          </p:cNvPr>
          <p:cNvSpPr/>
          <p:nvPr/>
        </p:nvSpPr>
        <p:spPr>
          <a:xfrm>
            <a:off x="10080973" y="2677194"/>
            <a:ext cx="1687906" cy="1016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/>
              <a:t>Network Origination</a:t>
            </a:r>
          </a:p>
          <a:p>
            <a:pPr algn="ctr"/>
            <a:r>
              <a:rPr lang="en-US" sz="1100" i="1" dirty="0"/>
              <a:t>Technicians</a:t>
            </a:r>
            <a:endParaRPr lang="en-US" sz="1100" dirty="0"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D15CADAE-7844-9449-BBAD-B33148FFE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166" y="3032685"/>
            <a:ext cx="1088148" cy="478199"/>
          </a:xfrm>
          <a:prstGeom prst="rect">
            <a:avLst/>
          </a:prstGeom>
        </p:spPr>
      </p:pic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C7FAADE-31DE-B245-A686-8562BBCADCF3}"/>
              </a:ext>
            </a:extLst>
          </p:cNvPr>
          <p:cNvGrpSpPr/>
          <p:nvPr/>
        </p:nvGrpSpPr>
        <p:grpSpPr>
          <a:xfrm>
            <a:off x="1997870" y="4705667"/>
            <a:ext cx="1937075" cy="1002021"/>
            <a:chOff x="5525065" y="5355582"/>
            <a:chExt cx="702743" cy="786518"/>
          </a:xfrm>
        </p:grpSpPr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4E037191-87CF-3646-AAC5-1652BEBA6081}"/>
                </a:ext>
              </a:extLst>
            </p:cNvPr>
            <p:cNvSpPr/>
            <p:nvPr/>
          </p:nvSpPr>
          <p:spPr>
            <a:xfrm>
              <a:off x="5525065" y="5355582"/>
              <a:ext cx="702743" cy="786518"/>
            </a:xfrm>
            <a:prstGeom prst="roundRect">
              <a:avLst/>
            </a:prstGeom>
            <a:solidFill>
              <a:srgbClr val="DA9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b="1" dirty="0"/>
                <a:t>Camera Operators</a:t>
              </a:r>
            </a:p>
            <a:p>
              <a:pPr algn="ctr"/>
              <a:r>
                <a:rPr lang="en-US" sz="1100" i="1" dirty="0"/>
                <a:t>Cameras</a:t>
              </a:r>
            </a:p>
            <a:p>
              <a:pPr algn="ctr"/>
              <a:endParaRPr lang="en-US" sz="1100" dirty="0"/>
            </a:p>
          </p:txBody>
        </p:sp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6953C35A-EF87-594F-A2C3-07F529135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718" y="5795331"/>
              <a:ext cx="346271" cy="177051"/>
            </a:xfrm>
            <a:prstGeom prst="rect">
              <a:avLst/>
            </a:prstGeom>
          </p:spPr>
        </p:pic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CB3940B-B582-E14C-9DC7-953032C6172D}"/>
              </a:ext>
            </a:extLst>
          </p:cNvPr>
          <p:cNvGrpSpPr/>
          <p:nvPr/>
        </p:nvGrpSpPr>
        <p:grpSpPr>
          <a:xfrm>
            <a:off x="7384591" y="4701380"/>
            <a:ext cx="2051680" cy="1000169"/>
            <a:chOff x="4204725" y="-756899"/>
            <a:chExt cx="4389120" cy="1139984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F53AFB5C-B50F-714E-BB67-BCFDDFC4B488}"/>
                </a:ext>
              </a:extLst>
            </p:cNvPr>
            <p:cNvSpPr/>
            <p:nvPr/>
          </p:nvSpPr>
          <p:spPr>
            <a:xfrm>
              <a:off x="4204725" y="-756899"/>
              <a:ext cx="4389120" cy="1139984"/>
            </a:xfrm>
            <a:prstGeom prst="roundRect">
              <a:avLst/>
            </a:prstGeom>
            <a:solidFill>
              <a:srgbClr val="63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b="1" i="1" dirty="0"/>
                <a:t>Producer/Director/Operators</a:t>
              </a:r>
            </a:p>
            <a:p>
              <a:pPr algn="ctr"/>
              <a:r>
                <a:rPr lang="en-US" sz="1100" i="1" dirty="0"/>
                <a:t>Keyboards, Control Panels</a:t>
              </a:r>
            </a:p>
          </p:txBody>
        </p:sp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F9AF6354-7290-6D40-9434-3327F6A7A627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249" y="-148029"/>
              <a:ext cx="1334009" cy="428916"/>
            </a:xfrm>
            <a:prstGeom prst="rect">
              <a:avLst/>
            </a:prstGeom>
          </p:spPr>
        </p:pic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33B86B3-AF86-A941-B781-21D4B3B1903D}"/>
              </a:ext>
            </a:extLst>
          </p:cNvPr>
          <p:cNvGrpSpPr/>
          <p:nvPr/>
        </p:nvGrpSpPr>
        <p:grpSpPr>
          <a:xfrm>
            <a:off x="4475427" y="4702821"/>
            <a:ext cx="2175732" cy="1000168"/>
            <a:chOff x="6512626" y="1357959"/>
            <a:chExt cx="1946957" cy="1182606"/>
          </a:xfrm>
        </p:grpSpPr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9E863EDE-253C-0745-86BB-544E851B5312}"/>
                </a:ext>
              </a:extLst>
            </p:cNvPr>
            <p:cNvSpPr/>
            <p:nvPr/>
          </p:nvSpPr>
          <p:spPr>
            <a:xfrm>
              <a:off x="6512626" y="1357959"/>
              <a:ext cx="1946957" cy="1182606"/>
            </a:xfrm>
            <a:prstGeom prst="roundRect">
              <a:avLst/>
            </a:prstGeom>
            <a:solidFill>
              <a:srgbClr val="CE6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b="1" dirty="0"/>
                <a:t>Servers/Router/Switcher</a:t>
              </a:r>
            </a:p>
            <a:p>
              <a:pPr algn="ctr"/>
              <a:r>
                <a:rPr lang="en-US" sz="1100" i="1" dirty="0"/>
                <a:t>Engineers</a:t>
              </a:r>
              <a:endParaRPr lang="en-US" sz="1100" dirty="0"/>
            </a:p>
            <a:p>
              <a:pPr algn="ctr"/>
              <a:endParaRPr lang="en-US" sz="1100" dirty="0"/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CFC9A663-4F15-FB45-AB76-0775034A66AD}"/>
                </a:ext>
              </a:extLst>
            </p:cNvPr>
            <p:cNvGrpSpPr/>
            <p:nvPr/>
          </p:nvGrpSpPr>
          <p:grpSpPr>
            <a:xfrm>
              <a:off x="7076538" y="1971292"/>
              <a:ext cx="716831" cy="422460"/>
              <a:chOff x="5406116" y="4721133"/>
              <a:chExt cx="1369617" cy="561115"/>
            </a:xfrm>
          </p:grpSpPr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7799561A-61E4-7C44-8AC6-B4721405B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7858" y="4721133"/>
                <a:ext cx="337875" cy="545617"/>
              </a:xfrm>
              <a:prstGeom prst="rect">
                <a:avLst/>
              </a:prstGeom>
            </p:spPr>
          </p:pic>
          <p:pic>
            <p:nvPicPr>
              <p:cNvPr id="187" name="Picture 186">
                <a:extLst>
                  <a:ext uri="{FF2B5EF4-FFF2-40B4-BE49-F238E27FC236}">
                    <a16:creationId xmlns:a16="http://schemas.microsoft.com/office/drawing/2014/main" id="{800040BD-3822-8846-A941-90AA3BB22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6116" y="4736631"/>
                <a:ext cx="337875" cy="545617"/>
              </a:xfrm>
              <a:prstGeom prst="rect">
                <a:avLst/>
              </a:prstGeom>
            </p:spPr>
          </p:pic>
          <p:pic>
            <p:nvPicPr>
              <p:cNvPr id="188" name="Picture 187">
                <a:extLst>
                  <a:ext uri="{FF2B5EF4-FFF2-40B4-BE49-F238E27FC236}">
                    <a16:creationId xmlns:a16="http://schemas.microsoft.com/office/drawing/2014/main" id="{95BC9336-E85E-CF43-B8F9-1C256671D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7514" y="4736626"/>
                <a:ext cx="337875" cy="545615"/>
              </a:xfrm>
              <a:prstGeom prst="rect">
                <a:avLst/>
              </a:prstGeom>
            </p:spPr>
          </p:pic>
        </p:grpSp>
      </p:grpSp>
      <p:sp>
        <p:nvSpPr>
          <p:cNvPr id="189" name="Rounded Rectangle 188">
            <a:extLst>
              <a:ext uri="{FF2B5EF4-FFF2-40B4-BE49-F238E27FC236}">
                <a16:creationId xmlns:a16="http://schemas.microsoft.com/office/drawing/2014/main" id="{B8A0233B-CD4D-FE4F-AB5B-046843BF38A5}"/>
              </a:ext>
            </a:extLst>
          </p:cNvPr>
          <p:cNvSpPr/>
          <p:nvPr/>
        </p:nvSpPr>
        <p:spPr>
          <a:xfrm>
            <a:off x="10048910" y="4721460"/>
            <a:ext cx="1687906" cy="1016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/>
              <a:t>Network Origination</a:t>
            </a:r>
          </a:p>
          <a:p>
            <a:pPr algn="ctr"/>
            <a:r>
              <a:rPr lang="en-US" sz="1100" i="1" dirty="0"/>
              <a:t>Technicians</a:t>
            </a:r>
            <a:endParaRPr lang="en-US" sz="1100" dirty="0"/>
          </a:p>
        </p:txBody>
      </p:sp>
      <p:pic>
        <p:nvPicPr>
          <p:cNvPr id="190" name="Picture 189">
            <a:extLst>
              <a:ext uri="{FF2B5EF4-FFF2-40B4-BE49-F238E27FC236}">
                <a16:creationId xmlns:a16="http://schemas.microsoft.com/office/drawing/2014/main" id="{90B4E0E0-7CCC-0B4F-B5EF-2E82C3268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166" y="5091953"/>
            <a:ext cx="1088148" cy="478199"/>
          </a:xfrm>
          <a:prstGeom prst="rect">
            <a:avLst/>
          </a:prstGeom>
        </p:spPr>
      </p:pic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7EB5FEE-0AB8-B34D-913C-7218298CF53E}"/>
              </a:ext>
            </a:extLst>
          </p:cNvPr>
          <p:cNvCxnSpPr>
            <a:cxnSpLocks/>
            <a:stCxn id="184" idx="3"/>
            <a:endCxn id="181" idx="1"/>
          </p:cNvCxnSpPr>
          <p:nvPr/>
        </p:nvCxnSpPr>
        <p:spPr>
          <a:xfrm flipV="1">
            <a:off x="6651159" y="5201465"/>
            <a:ext cx="733432" cy="144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9375EAC-C625-D646-B7BF-98032C770462}"/>
              </a:ext>
            </a:extLst>
          </p:cNvPr>
          <p:cNvCxnSpPr>
            <a:cxnSpLocks/>
          </p:cNvCxnSpPr>
          <p:nvPr/>
        </p:nvCxnSpPr>
        <p:spPr>
          <a:xfrm flipV="1">
            <a:off x="3981625" y="3302003"/>
            <a:ext cx="1336382" cy="770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11DADC2C-A520-EE4B-A45C-4F1E3C68CEC1}"/>
              </a:ext>
            </a:extLst>
          </p:cNvPr>
          <p:cNvCxnSpPr>
            <a:cxnSpLocks/>
          </p:cNvCxnSpPr>
          <p:nvPr/>
        </p:nvCxnSpPr>
        <p:spPr>
          <a:xfrm flipV="1">
            <a:off x="3968004" y="2858370"/>
            <a:ext cx="1350003" cy="755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C8EB2F6-8C93-AD4F-AE4E-252FAB9AD20C}"/>
              </a:ext>
            </a:extLst>
          </p:cNvPr>
          <p:cNvCxnSpPr>
            <a:cxnSpLocks/>
          </p:cNvCxnSpPr>
          <p:nvPr/>
        </p:nvCxnSpPr>
        <p:spPr>
          <a:xfrm>
            <a:off x="3980795" y="3508163"/>
            <a:ext cx="133721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7A16775C-BCFE-934D-BAD9-1C4E29021BC9}"/>
              </a:ext>
            </a:extLst>
          </p:cNvPr>
          <p:cNvCxnSpPr>
            <a:cxnSpLocks/>
            <a:stCxn id="184" idx="0"/>
            <a:endCxn id="189" idx="0"/>
          </p:cNvCxnSpPr>
          <p:nvPr/>
        </p:nvCxnSpPr>
        <p:spPr>
          <a:xfrm rot="16200000" flipH="1">
            <a:off x="8218758" y="2047355"/>
            <a:ext cx="18639" cy="5329570"/>
          </a:xfrm>
          <a:prstGeom prst="bentConnector3">
            <a:avLst>
              <a:gd name="adj1" fmla="val -1226461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1A3136A-7CF6-BB4D-8394-9B16DB9706B3}"/>
              </a:ext>
            </a:extLst>
          </p:cNvPr>
          <p:cNvCxnSpPr>
            <a:cxnSpLocks/>
            <a:stCxn id="156" idx="3"/>
            <a:endCxn id="164" idx="1"/>
          </p:cNvCxnSpPr>
          <p:nvPr/>
        </p:nvCxnSpPr>
        <p:spPr>
          <a:xfrm flipV="1">
            <a:off x="9493509" y="3185194"/>
            <a:ext cx="587464" cy="81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5FED977-C87E-F148-A842-C48B02F7F37E}"/>
              </a:ext>
            </a:extLst>
          </p:cNvPr>
          <p:cNvGrpSpPr/>
          <p:nvPr/>
        </p:nvGrpSpPr>
        <p:grpSpPr>
          <a:xfrm>
            <a:off x="4521170" y="5749403"/>
            <a:ext cx="2084243" cy="463527"/>
            <a:chOff x="1976147" y="2986635"/>
            <a:chExt cx="1932953" cy="4635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CD8278C-88E2-AE46-BF5D-4CCC13D1A618}"/>
                </a:ext>
              </a:extLst>
            </p:cNvPr>
            <p:cNvSpPr/>
            <p:nvPr/>
          </p:nvSpPr>
          <p:spPr>
            <a:xfrm>
              <a:off x="1976147" y="2986635"/>
              <a:ext cx="1932953" cy="645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92BCFF5-5F42-8C4C-A4D2-FBE44BCA8683}"/>
                </a:ext>
              </a:extLst>
            </p:cNvPr>
            <p:cNvSpPr txBox="1"/>
            <p:nvPr/>
          </p:nvSpPr>
          <p:spPr>
            <a:xfrm>
              <a:off x="1981206" y="3080830"/>
              <a:ext cx="1889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Venue or Anywhere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B154259-04F6-8E4B-B11C-82F39B4F6342}"/>
              </a:ext>
            </a:extLst>
          </p:cNvPr>
          <p:cNvGrpSpPr/>
          <p:nvPr/>
        </p:nvGrpSpPr>
        <p:grpSpPr>
          <a:xfrm>
            <a:off x="7384591" y="5767372"/>
            <a:ext cx="2051680" cy="463527"/>
            <a:chOff x="1976147" y="2986635"/>
            <a:chExt cx="1932953" cy="46352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9CC0E76-D08B-A840-BA6F-500413E330E8}"/>
                </a:ext>
              </a:extLst>
            </p:cNvPr>
            <p:cNvSpPr/>
            <p:nvPr/>
          </p:nvSpPr>
          <p:spPr>
            <a:xfrm>
              <a:off x="1976147" y="2986635"/>
              <a:ext cx="1932953" cy="645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8F96AA3-34B6-4545-9D65-233D95D8710A}"/>
                </a:ext>
              </a:extLst>
            </p:cNvPr>
            <p:cNvSpPr txBox="1"/>
            <p:nvPr/>
          </p:nvSpPr>
          <p:spPr>
            <a:xfrm>
              <a:off x="2391222" y="3080830"/>
              <a:ext cx="1069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Anywhere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59CA454-C053-FF4E-9724-57EAA52074A0}"/>
              </a:ext>
            </a:extLst>
          </p:cNvPr>
          <p:cNvCxnSpPr>
            <a:cxnSpLocks/>
            <a:stCxn id="168" idx="3"/>
            <a:endCxn id="184" idx="1"/>
          </p:cNvCxnSpPr>
          <p:nvPr/>
        </p:nvCxnSpPr>
        <p:spPr>
          <a:xfrm flipV="1">
            <a:off x="3934945" y="5202905"/>
            <a:ext cx="540482" cy="377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505B690-90F8-3D4D-B06E-56AC9518DC68}"/>
              </a:ext>
            </a:extLst>
          </p:cNvPr>
          <p:cNvCxnSpPr>
            <a:cxnSpLocks/>
          </p:cNvCxnSpPr>
          <p:nvPr/>
        </p:nvCxnSpPr>
        <p:spPr>
          <a:xfrm>
            <a:off x="3980795" y="3046228"/>
            <a:ext cx="132242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00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2929B7E1E20D47A8AEAC7622460351" ma:contentTypeVersion="8" ma:contentTypeDescription="Create a new document." ma:contentTypeScope="" ma:versionID="64965c421beec25fe758f2a13860d685">
  <xsd:schema xmlns:xsd="http://www.w3.org/2001/XMLSchema" xmlns:xs="http://www.w3.org/2001/XMLSchema" xmlns:p="http://schemas.microsoft.com/office/2006/metadata/properties" xmlns:ns2="76f4697f-04c1-47be-9657-d67218591a41" xmlns:ns3="65c31843-fccf-4d94-8fe1-aba550e9526b" targetNamespace="http://schemas.microsoft.com/office/2006/metadata/properties" ma:root="true" ma:fieldsID="4dd6f60361233ff2c32f72653e3a7310" ns2:_="" ns3:_="">
    <xsd:import namespace="76f4697f-04c1-47be-9657-d67218591a41"/>
    <xsd:import namespace="65c31843-fccf-4d94-8fe1-aba550e952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4697f-04c1-47be-9657-d67218591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c31843-fccf-4d94-8fe1-aba550e952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F72C03-2811-4B5F-83DD-4DC7D9F50145}"/>
</file>

<file path=customXml/itemProps2.xml><?xml version="1.0" encoding="utf-8"?>
<ds:datastoreItem xmlns:ds="http://schemas.openxmlformats.org/officeDocument/2006/customXml" ds:itemID="{09DDCF02-2B2E-4726-80D0-C60C0F403518}"/>
</file>

<file path=customXml/itemProps3.xml><?xml version="1.0" encoding="utf-8"?>
<ds:datastoreItem xmlns:ds="http://schemas.openxmlformats.org/officeDocument/2006/customXml" ds:itemID="{C4884863-8B3F-44C2-9A47-64369EA3CACF}"/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200</Words>
  <Application>Microsoft Macintosh PowerPoint</Application>
  <PresentationFormat>Widescreen</PresentationFormat>
  <Paragraphs>78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Ubuntu</vt:lpstr>
      <vt:lpstr>Office Theme</vt:lpstr>
      <vt:lpstr>New to HPA Who is MTVG? </vt:lpstr>
      <vt:lpstr>Currently Building First Fully IP Mobile Unit</vt:lpstr>
      <vt:lpstr>Built &amp; Integrated In One Place. Supported Nationwide</vt:lpstr>
      <vt:lpstr>The Process</vt:lpstr>
      <vt:lpstr>Inside Mobile Unit 44 FLEX and 44 VMU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Garvin</dc:creator>
  <cp:lastModifiedBy>Nick Garvin</cp:lastModifiedBy>
  <cp:revision>8</cp:revision>
  <dcterms:created xsi:type="dcterms:W3CDTF">2018-12-10T14:58:58Z</dcterms:created>
  <dcterms:modified xsi:type="dcterms:W3CDTF">2019-02-14T06:06:27Z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0x010100F92929B7E1E20D47A8AEAC7622460351</vt:lpwstr>
  </property>
</Properties>
</file>