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4630400" cy="8229600"/>
  <p:notesSz cx="7315200" cy="12344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3">
          <p15:clr>
            <a:srgbClr val="A4A3A4"/>
          </p15:clr>
        </p15:guide>
        <p15:guide id="2" pos="46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AFFBD"/>
    <a:srgbClr val="FF9900"/>
    <a:srgbClr val="A9A9A9"/>
    <a:srgbClr val="AEAEAE"/>
    <a:srgbClr val="B2B2B2"/>
    <a:srgbClr val="CFCFCF"/>
    <a:srgbClr val="DBDBDB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8" autoAdjust="0"/>
    <p:restoredTop sz="94558" autoAdjust="0"/>
  </p:normalViewPr>
  <p:slideViewPr>
    <p:cSldViewPr>
      <p:cViewPr varScale="1">
        <p:scale>
          <a:sx n="56" d="100"/>
          <a:sy n="56" d="100"/>
        </p:scale>
        <p:origin x="620" y="48"/>
      </p:cViewPr>
      <p:guideLst>
        <p:guide orient="horz" pos="2593"/>
        <p:guide pos="46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61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61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57200" y="927100"/>
            <a:ext cx="8229600" cy="4629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5863999"/>
            <a:ext cx="5851525" cy="555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1725956"/>
            <a:ext cx="3170238" cy="61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11725956"/>
            <a:ext cx="3170238" cy="616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A07C7F-803B-4BD0-8544-7E4C3A427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508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A07C7F-803B-4BD0-8544-7E4C3A42721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18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200"/>
            <a:ext cx="10972800" cy="28654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763"/>
            <a:ext cx="10972800" cy="19859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09C80-F046-4A43-AA5F-D79E7F93E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5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1EEBA-7CB6-48CB-9D1C-913B7EECAC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47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675" y="457200"/>
            <a:ext cx="3290888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457200"/>
            <a:ext cx="9723437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6E0B7-A5D9-4790-9767-664B1FA233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4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2DFC4-5D89-4ED1-ABDC-DBC1A8E01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3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538" y="2051050"/>
            <a:ext cx="12619037" cy="34242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538" y="5507038"/>
            <a:ext cx="12619037" cy="18002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1B985-10CC-48C1-B64D-400798DE9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8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838" y="2378075"/>
            <a:ext cx="6507162" cy="4937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91400" y="2378075"/>
            <a:ext cx="6507163" cy="4937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CEAE-6EA2-48D0-B7B6-BB2A664DA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9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438150"/>
            <a:ext cx="12619037" cy="1590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8063" y="2017713"/>
            <a:ext cx="6189662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063" y="3006725"/>
            <a:ext cx="6189662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7275" y="2017713"/>
            <a:ext cx="6219825" cy="989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7275" y="3006725"/>
            <a:ext cx="6219825" cy="4421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0C770-AC47-494D-8BB2-3B5C5F4AD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2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7A1A-F795-4B1E-AB05-7C825936FE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96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2872-8519-4B4F-97C7-ECE67CD9FA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25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49275"/>
            <a:ext cx="4718050" cy="19192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5" y="1184275"/>
            <a:ext cx="7407275" cy="5848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3" y="2468563"/>
            <a:ext cx="4718050" cy="4573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5F57E-84EE-4E74-AF1B-CEF6B2EEF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38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49275"/>
            <a:ext cx="4718050" cy="19192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19825" y="1184275"/>
            <a:ext cx="7407275" cy="5848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063" y="2468563"/>
            <a:ext cx="4718050" cy="4573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FEDDF-C910-4066-B4DC-C3E1BA0EEE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12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457200"/>
            <a:ext cx="13166725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9619" tIns="54804" rIns="109619" bIns="548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2378075"/>
            <a:ext cx="131667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9619" tIns="54804" rIns="109619" bIns="548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838" y="7494588"/>
            <a:ext cx="341471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9619" tIns="54804" rIns="109619" bIns="54804" numCol="1" anchor="b" anchorCtr="0" compatLnSpc="1">
            <a:prstTxWarp prst="textNoShape">
              <a:avLst/>
            </a:prstTxWarp>
          </a:bodyPr>
          <a:lstStyle>
            <a:lvl1pPr algn="l" defTabSz="1098550" eaLnBrk="1" hangingPunct="1">
              <a:defRPr sz="18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" y="7640638"/>
            <a:ext cx="78025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9619" tIns="54804" rIns="109619" bIns="54804" numCol="1" anchor="b" anchorCtr="0" compatLnSpc="1">
            <a:prstTxWarp prst="textNoShape">
              <a:avLst/>
            </a:prstTxWarp>
          </a:bodyPr>
          <a:lstStyle>
            <a:lvl1pPr algn="l" defTabSz="1098550" eaLnBrk="1" hangingPunct="1">
              <a:defRPr sz="1300" smtClean="0">
                <a:solidFill>
                  <a:srgbClr val="F5F5F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91838" y="7640638"/>
            <a:ext cx="34131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9619" tIns="54804" rIns="109619" bIns="54804" numCol="1" anchor="b" anchorCtr="0" compatLnSpc="1">
            <a:prstTxWarp prst="textNoShape">
              <a:avLst/>
            </a:prstTxWarp>
          </a:bodyPr>
          <a:lstStyle>
            <a:lvl1pPr algn="r" defTabSz="1098550" eaLnBrk="1" hangingPunct="1">
              <a:defRPr sz="1300" smtClean="0">
                <a:solidFill>
                  <a:srgbClr val="F5F5F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72E4586-7BD4-4CF6-88FE-76013EEFED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defTabSz="1098550" rtl="0" eaLnBrk="0" fontAlgn="base" hangingPunct="0">
        <a:spcBef>
          <a:spcPct val="0"/>
        </a:spcBef>
        <a:spcAft>
          <a:spcPct val="0"/>
        </a:spcAft>
        <a:defRPr sz="53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1098550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defTabSz="1098550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defTabSz="1098550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defTabSz="1098550" rtl="0" eaLnBrk="0" fontAlgn="base" hangingPunct="0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defTabSz="10985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defTabSz="10985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defTabSz="10985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defTabSz="10985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412750" indent="-412750" algn="l" defTabSz="109855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92175" indent="-344488" algn="l" defTabSz="1098550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3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373188" indent="-274638" algn="l" defTabSz="109855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9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920875" indent="-273050" algn="l" defTabSz="1098550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473325" indent="-274638" algn="l" defTabSz="109855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Earliest Idea for an</a:t>
            </a:r>
            <a:br>
              <a:rPr lang="en-US" dirty="0" smtClean="0"/>
            </a:br>
            <a:r>
              <a:rPr lang="en-US" dirty="0" smtClean="0"/>
              <a:t>Electronic Camera?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762"/>
            <a:ext cx="10972800" cy="3068637"/>
          </a:xfrm>
        </p:spPr>
        <p:txBody>
          <a:bodyPr/>
          <a:lstStyle/>
          <a:p>
            <a:endParaRPr lang="en-US" sz="2800" dirty="0" smtClean="0"/>
          </a:p>
          <a:p>
            <a:r>
              <a:rPr lang="en-US" sz="3600" dirty="0" smtClean="0"/>
              <a:t>Did a 15-year-old Australian Beat Everyone Else</a:t>
            </a:r>
          </a:p>
          <a:p>
            <a:r>
              <a:rPr lang="en-US" sz="3600" dirty="0" smtClean="0"/>
              <a:t>by At Least Seven Years?</a:t>
            </a:r>
          </a:p>
          <a:p>
            <a:endParaRPr lang="en-US" sz="3600" dirty="0"/>
          </a:p>
          <a:p>
            <a:r>
              <a:rPr lang="en-US" sz="3600" dirty="0" smtClean="0"/>
              <a:t>these slides are at bit.ly/1870camera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09C80-F046-4A43-AA5F-D79E7F93EA00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14950" y="0"/>
            <a:ext cx="8583613" cy="838200"/>
          </a:xfrm>
        </p:spPr>
        <p:txBody>
          <a:bodyPr/>
          <a:lstStyle/>
          <a:p>
            <a:r>
              <a:rPr lang="en-US" dirty="0" smtClean="0"/>
              <a:t>New Book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72200" y="1371600"/>
            <a:ext cx="7726363" cy="4937125"/>
          </a:xfrm>
        </p:spPr>
        <p:txBody>
          <a:bodyPr/>
          <a:lstStyle/>
          <a:p>
            <a:r>
              <a:rPr lang="en-US" dirty="0" smtClean="0"/>
              <a:t>published in December</a:t>
            </a:r>
          </a:p>
          <a:p>
            <a:r>
              <a:rPr lang="en-US" dirty="0" smtClean="0"/>
              <a:t>the author is the subject’s great granddaughter</a:t>
            </a:r>
          </a:p>
          <a:p>
            <a:pPr lvl="1"/>
            <a:r>
              <a:rPr lang="en-US" dirty="0" smtClean="0"/>
              <a:t>disclosure:</a:t>
            </a:r>
          </a:p>
          <a:p>
            <a:pPr marL="547687" lvl="1" indent="0">
              <a:spcBef>
                <a:spcPts val="0"/>
              </a:spcBef>
              <a:buNone/>
            </a:pPr>
            <a:r>
              <a:rPr lang="en-US" dirty="0" smtClean="0"/>
              <a:t>I contributed</a:t>
            </a:r>
          </a:p>
          <a:p>
            <a:pPr marL="547687" lvl="1" indent="0">
              <a:spcBef>
                <a:spcPts val="0"/>
              </a:spcBef>
              <a:buNone/>
            </a:pPr>
            <a:r>
              <a:rPr lang="en-US" dirty="0" smtClean="0"/>
              <a:t>(financially </a:t>
            </a:r>
          </a:p>
          <a:p>
            <a:pPr marL="547687" lvl="1" indent="0">
              <a:spcBef>
                <a:spcPts val="0"/>
              </a:spcBef>
              <a:buNone/>
            </a:pPr>
            <a:r>
              <a:rPr lang="en-US" dirty="0" smtClean="0"/>
              <a:t>and with info) </a:t>
            </a:r>
          </a:p>
          <a:p>
            <a:pPr marL="547687" lvl="1" indent="0">
              <a:spcBef>
                <a:spcPts val="0"/>
              </a:spcBef>
              <a:buNone/>
            </a:pPr>
            <a:r>
              <a:rPr lang="en-US" dirty="0" smtClean="0"/>
              <a:t>to the book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DFC4-5D89-4ED1-ABDC-DBC1A8E0106E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1026" name="Picture 2" descr="Image result for &quot;henry sutton the innovative man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314950" cy="82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enry Sutton biographer and relative Lorayne Branc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6" t="2553" r="31489" b="36204"/>
          <a:stretch/>
        </p:blipFill>
        <p:spPr bwMode="auto">
          <a:xfrm>
            <a:off x="10363200" y="2971800"/>
            <a:ext cx="2720340" cy="310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6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0"/>
            <a:ext cx="13166725" cy="838200"/>
          </a:xfrm>
        </p:spPr>
        <p:txBody>
          <a:bodyPr/>
          <a:lstStyle/>
          <a:p>
            <a:r>
              <a:rPr lang="en-US" dirty="0" smtClean="0"/>
              <a:t>Previously from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3166725" cy="4937125"/>
          </a:xfrm>
        </p:spPr>
        <p:txBody>
          <a:bodyPr/>
          <a:lstStyle/>
          <a:p>
            <a:r>
              <a:rPr lang="en-US" dirty="0" smtClean="0"/>
              <a:t>many suggestions of crystal balls, magic mirrors, and the like throughout history but no cameras until 1877</a:t>
            </a:r>
          </a:p>
          <a:p>
            <a:r>
              <a:rPr lang="en-US" dirty="0" smtClean="0"/>
              <a:t>researchers in France, Italy, Poland, Portugal, UK, &amp; U.S. all began work on electronic cameras in 1877, based on a Siemens photometer called an “artificial eye” in 1876, itself based on the 1873 publication of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 </a:t>
            </a:r>
            <a:r>
              <a:rPr lang="en-US" dirty="0" smtClean="0"/>
              <a:t>the discovery of photoconductivity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DFC4-5D89-4ED1-ABDC-DBC1A8E0106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5791192"/>
            <a:ext cx="7498080" cy="20345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961" y="4571999"/>
            <a:ext cx="2799239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84357" y="7784757"/>
            <a:ext cx="3890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courtesy </a:t>
            </a:r>
            <a:r>
              <a:rPr lang="en-US" sz="14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Karpeles</a:t>
            </a:r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Manuscript Library Museums</a:t>
            </a: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93216" y="7123093"/>
            <a:ext cx="1194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Scientific</a:t>
            </a:r>
          </a:p>
          <a:p>
            <a:pPr algn="r"/>
            <a:r>
              <a:rPr lang="en-US" sz="14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American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Dec. 9, 1876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p. 374</a:t>
            </a:r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61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0"/>
            <a:ext cx="13166725" cy="838200"/>
          </a:xfrm>
        </p:spPr>
        <p:txBody>
          <a:bodyPr/>
          <a:lstStyle/>
          <a:p>
            <a:r>
              <a:rPr lang="en-US" dirty="0" smtClean="0"/>
              <a:t>From the New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839" y="1371600"/>
            <a:ext cx="9707561" cy="6477000"/>
          </a:xfrm>
        </p:spPr>
        <p:txBody>
          <a:bodyPr/>
          <a:lstStyle/>
          <a:p>
            <a:r>
              <a:rPr lang="en-US" dirty="0" smtClean="0"/>
              <a:t>15-year-old Henry Sutton proposed a television camera, complete with scanning, in </a:t>
            </a:r>
            <a:r>
              <a:rPr lang="en-US" dirty="0" smtClean="0">
                <a:solidFill>
                  <a:srgbClr val="FFC000"/>
                </a:solidFill>
              </a:rPr>
              <a:t>1870</a:t>
            </a:r>
            <a:r>
              <a:rPr lang="en-US" dirty="0" smtClean="0"/>
              <a:t>, to transmit a horserace from Melbourne to </a:t>
            </a:r>
            <a:r>
              <a:rPr lang="en-US" dirty="0" err="1" smtClean="0"/>
              <a:t>Ballarat</a:t>
            </a:r>
            <a:endParaRPr lang="en-US" dirty="0" smtClean="0"/>
          </a:p>
          <a:p>
            <a:pPr lvl="1"/>
            <a:r>
              <a:rPr lang="en-US" dirty="0" smtClean="0"/>
              <a:t>info based on his younger brother Alfred’s recollection in 1927—57 years later—of what he had been told at the time</a:t>
            </a:r>
          </a:p>
          <a:p>
            <a:r>
              <a:rPr lang="en-US" dirty="0" smtClean="0"/>
              <a:t>Is it possible?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DFC4-5D89-4ED1-ABDC-DBC1A8E0106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575" y="1323975"/>
            <a:ext cx="2790825" cy="6067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622071" y="5436275"/>
            <a:ext cx="142692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car race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transmitted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live from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Australia to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London as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depicted in</a:t>
            </a:r>
          </a:p>
          <a:p>
            <a:pPr algn="r"/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The Future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by A.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 M. Low</a:t>
            </a:r>
          </a:p>
          <a:p>
            <a:pPr algn="r"/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99000"/>
                    </a:srgbClr>
                  </a:outerShdw>
                </a:effectLst>
              </a:rPr>
              <a:t>Routledge 1925</a:t>
            </a:r>
            <a:endParaRPr lang="en-US" sz="1400" dirty="0">
              <a:effectLst>
                <a:outerShdw blurRad="38100" dist="38100" dir="2700000" algn="tl">
                  <a:srgbClr val="000000">
                    <a:alpha val="99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9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1" y="30480"/>
            <a:ext cx="8652510" cy="838200"/>
          </a:xfrm>
        </p:spPr>
        <p:txBody>
          <a:bodyPr/>
          <a:lstStyle/>
          <a:p>
            <a:r>
              <a:rPr lang="en-US" dirty="0" smtClean="0"/>
              <a:t>This Much Is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838" y="1371600"/>
            <a:ext cx="7802561" cy="6269038"/>
          </a:xfrm>
        </p:spPr>
        <p:txBody>
          <a:bodyPr/>
          <a:lstStyle/>
          <a:p>
            <a:r>
              <a:rPr lang="en-US" dirty="0" smtClean="0"/>
              <a:t>Sutton was a brilliant inventor with patents in many fields</a:t>
            </a:r>
          </a:p>
          <a:p>
            <a:r>
              <a:rPr lang="en-US" dirty="0" smtClean="0"/>
              <a:t>In 1890 he published a “feasible” system of television (called the “</a:t>
            </a:r>
            <a:r>
              <a:rPr lang="en-US" dirty="0" err="1" smtClean="0"/>
              <a:t>telephane</a:t>
            </a:r>
            <a:r>
              <a:rPr lang="en-US" dirty="0" smtClean="0"/>
              <a:t>”), based on the 1885 </a:t>
            </a:r>
            <a:r>
              <a:rPr lang="en-US" dirty="0" err="1" smtClean="0"/>
              <a:t>Nipkow</a:t>
            </a:r>
            <a:r>
              <a:rPr lang="en-US" dirty="0" smtClean="0"/>
              <a:t> disk and the 1875 Kerr effect, and said he did it in 1885</a:t>
            </a:r>
          </a:p>
          <a:p>
            <a:r>
              <a:rPr lang="en-US" dirty="0" smtClean="0"/>
              <a:t>Image scanning was patented in 1843, and the photovoltaic effect was published in 1839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2DFC4-5D89-4ED1-ABDC-DBC1A8E0106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lum bright="-20000" contrast="20000"/>
          </a:blip>
          <a:srcRect l="1188" t="1112" r="-531"/>
          <a:stretch/>
        </p:blipFill>
        <p:spPr>
          <a:xfrm>
            <a:off x="8686800" y="0"/>
            <a:ext cx="5316876" cy="82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3306762"/>
            <a:ext cx="13166725" cy="1646238"/>
          </a:xfrm>
        </p:spPr>
        <p:txBody>
          <a:bodyPr/>
          <a:lstStyle/>
          <a:p>
            <a:r>
              <a:rPr lang="en-US" dirty="0" smtClean="0"/>
              <a:t>So, Maybe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mtClean="0"/>
              <a:t>Mark Schubin, HPA Tech Retreat, 2019 February 15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A7A1A-F795-4B1E-AB05-7C825936FE1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320474" y="6553200"/>
            <a:ext cx="6030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these slides are at bit.ly/1870camera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78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98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098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107174</TotalTime>
  <Words>347</Words>
  <Application>Microsoft Office PowerPoint</Application>
  <PresentationFormat>Custom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Textured</vt:lpstr>
      <vt:lpstr>The Earliest Idea for an Electronic Camera?</vt:lpstr>
      <vt:lpstr>New Book</vt:lpstr>
      <vt:lpstr>Previously from Me</vt:lpstr>
      <vt:lpstr>From the New Book</vt:lpstr>
      <vt:lpstr>This Much Is Known</vt:lpstr>
      <vt:lpstr>So, Maybe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Schubin</dc:creator>
  <cp:lastModifiedBy>Mark Schubin</cp:lastModifiedBy>
  <cp:revision>1985</cp:revision>
  <cp:lastPrinted>2019-01-21T22:22:38Z</cp:lastPrinted>
  <dcterms:created xsi:type="dcterms:W3CDTF">2005-05-17T15:31:42Z</dcterms:created>
  <dcterms:modified xsi:type="dcterms:W3CDTF">2019-01-21T22:26:19Z</dcterms:modified>
</cp:coreProperties>
</file>