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10035784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2F934B5-20A8-4611-A561-6B8F4B04E7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4897" y="5962003"/>
            <a:ext cx="3186953" cy="70037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2/18/2019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2/18/2019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6768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5129" y="1809751"/>
            <a:ext cx="10545609" cy="406894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C8C2BE-D22B-4EA4-836A-CA92F024DF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1450" y="6035681"/>
            <a:ext cx="3188484" cy="7011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2/18/2019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2/18/2019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2/18/2019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32nf80-tlx-chair@lists.smpte.or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BA88C-D1A9-4E79-A968-A82A7C7C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/>
              <a:t>Beyond SMPTE Time Code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E7046A-445F-45A8-BA26-72C3A01903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The TLX Project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2194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515D7-FB6C-4F9F-8C84-D892D1975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Transport and Storage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12561-24A4-4D07-8738-DDD950B87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TLX Items to be defined by XML Schema</a:t>
            </a:r>
          </a:p>
          <a:p>
            <a:r>
              <a:rPr lang="en-GB" dirty="0"/>
              <a:t>TLX to be transport agnostic</a:t>
            </a:r>
          </a:p>
          <a:p>
            <a:r>
              <a:rPr lang="en-GB" dirty="0"/>
              <a:t>TLX label associations with media</a:t>
            </a:r>
          </a:p>
          <a:p>
            <a:pPr lvl="1"/>
            <a:r>
              <a:rPr lang="en-GB" dirty="0"/>
              <a:t>ST 2110 streams</a:t>
            </a:r>
          </a:p>
          <a:p>
            <a:pPr lvl="1"/>
            <a:r>
              <a:rPr lang="en-GB" dirty="0"/>
              <a:t>ST 291 Ancillary Data</a:t>
            </a:r>
          </a:p>
          <a:p>
            <a:pPr lvl="1"/>
            <a:r>
              <a:rPr lang="en-GB" dirty="0"/>
              <a:t>Encapsulation in AES3 streams</a:t>
            </a:r>
          </a:p>
          <a:p>
            <a:pPr lvl="1"/>
            <a:r>
              <a:rPr lang="en-GB" dirty="0"/>
              <a:t>XML and JSON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939497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B1EB4-7D72-4CBE-8BA1-81292D627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 in progress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8F41F-1FC0-46AC-8461-E9B80B4ED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Structures</a:t>
            </a:r>
          </a:p>
          <a:p>
            <a:r>
              <a:rPr lang="en-GB" dirty="0"/>
              <a:t>Universal labels</a:t>
            </a:r>
          </a:p>
          <a:p>
            <a:r>
              <a:rPr lang="en-GB" dirty="0"/>
              <a:t>Stream identification</a:t>
            </a:r>
          </a:p>
          <a:p>
            <a:r>
              <a:rPr lang="en-GB" dirty="0"/>
              <a:t>Item definitions</a:t>
            </a:r>
          </a:p>
          <a:p>
            <a:pPr lvl="1"/>
            <a:r>
              <a:rPr lang="en-GB" dirty="0"/>
              <a:t>Includes work on metadata to support known applications</a:t>
            </a:r>
          </a:p>
          <a:p>
            <a:pPr lvl="2"/>
            <a:r>
              <a:rPr lang="en-GB" dirty="0"/>
              <a:t>Usage codes</a:t>
            </a:r>
          </a:p>
          <a:p>
            <a:pPr lvl="2"/>
            <a:r>
              <a:rPr lang="en-GB" dirty="0"/>
              <a:t>Instance identification of multiple TLX items e.g. multiple media counters</a:t>
            </a:r>
          </a:p>
          <a:p>
            <a:pPr lvl="2"/>
            <a:r>
              <a:rPr lang="en-GB" dirty="0"/>
              <a:t>Items that are immutable - unchanging over time or unable to be changed.</a:t>
            </a:r>
          </a:p>
          <a:p>
            <a:r>
              <a:rPr lang="en-GB" dirty="0"/>
              <a:t>Document suite (ST 2120)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900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65A4C-60F9-4CD7-901A-B37C3BD19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Interested?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FE70D-6C11-4CE9-BF2F-59039730D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join us!</a:t>
            </a:r>
          </a:p>
          <a:p>
            <a:r>
              <a:rPr lang="en-US" dirty="0"/>
              <a:t>This paper describes current thinking, but there much work remains to be done</a:t>
            </a:r>
          </a:p>
          <a:p>
            <a:r>
              <a:rPr lang="en-US" dirty="0"/>
              <a:t>If you have better ideas, please join us</a:t>
            </a:r>
          </a:p>
          <a:p>
            <a:r>
              <a:rPr lang="en-US" dirty="0"/>
              <a:t>If you have different applications that we could address, please join us</a:t>
            </a:r>
          </a:p>
          <a:p>
            <a:r>
              <a:rPr lang="en-US" dirty="0"/>
              <a:t>The Drafting Group is TC-32NF-80 DG Extensible Time Label (TLX)</a:t>
            </a:r>
          </a:p>
          <a:p>
            <a:r>
              <a:rPr lang="en-US" dirty="0"/>
              <a:t>Contact </a:t>
            </a:r>
            <a:r>
              <a:rPr lang="en-US" dirty="0">
                <a:hlinkClick r:id="rId2"/>
              </a:rPr>
              <a:t>32nf80-tlx-chair@lists.smpte.org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463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81E67-793D-4FBB-919D-6767D73AE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8FC2E-46B0-4113-AEE0-F7EA6D197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John Willkie, Chair of Drafting Group</a:t>
            </a:r>
          </a:p>
          <a:p>
            <a:r>
              <a:rPr lang="en-US" dirty="0"/>
              <a:t>Drafting Group members</a:t>
            </a:r>
          </a:p>
          <a:p>
            <a:endParaRPr lang="en-US" dirty="0"/>
          </a:p>
          <a:p>
            <a:r>
              <a:rPr lang="en-US" dirty="0"/>
              <a:t>Sinclair Broadcast Group for support with travel expense and </a:t>
            </a:r>
            <a:r>
              <a:rPr lang="en-US"/>
              <a:t>for attendance at HPA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015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F170A-1C69-4196-9C0C-D4410622F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DE1E5-2714-4DF2-B049-A8D2B1E68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SMPTE Time &amp; Control Code (ST 12) was developed in the 1970s</a:t>
            </a:r>
          </a:p>
          <a:p>
            <a:pPr lvl="1"/>
            <a:r>
              <a:rPr lang="en-GB" dirty="0"/>
              <a:t>Designed as audio signal to record on control track of quad VTR</a:t>
            </a:r>
          </a:p>
          <a:p>
            <a:pPr lvl="1"/>
            <a:r>
              <a:rPr lang="en-GB" dirty="0"/>
              <a:t>Data format to minimize cost of display</a:t>
            </a:r>
          </a:p>
          <a:p>
            <a:pPr lvl="1"/>
            <a:r>
              <a:rPr lang="en-GB" dirty="0"/>
              <a:t>HHMMSSFF format</a:t>
            </a:r>
          </a:p>
          <a:p>
            <a:pPr lvl="1"/>
            <a:r>
              <a:rPr lang="en-GB" dirty="0"/>
              <a:t>Drop Frame mode for non-integer frame rates</a:t>
            </a:r>
          </a:p>
          <a:p>
            <a:r>
              <a:rPr lang="en-GB" dirty="0"/>
              <a:t>Beyond ST 12</a:t>
            </a:r>
          </a:p>
          <a:p>
            <a:pPr lvl="1"/>
            <a:r>
              <a:rPr lang="en-US" dirty="0"/>
              <a:t>In 2007, SMPTE and EBU formed a joint task force to examine requirements for new systems for synchronization and time labeling media streams</a:t>
            </a:r>
          </a:p>
          <a:p>
            <a:pPr lvl="1"/>
            <a:r>
              <a:rPr lang="en-US" dirty="0"/>
              <a:t>The </a:t>
            </a:r>
            <a:r>
              <a:rPr lang="en-GB" dirty="0"/>
              <a:t>2008 Task Force Report identified requirements for synchronization and for time labelling and requested that SMPTE develop appropriate standards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992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0675D-DE6B-4A4C-8A6A-418926775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4F268-8944-4B77-B95A-6AA79525C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Subsequent to </a:t>
            </a:r>
            <a:r>
              <a:rPr lang="en-US" dirty="0"/>
              <a:t>the </a:t>
            </a:r>
            <a:r>
              <a:rPr lang="en-GB" dirty="0"/>
              <a:t>2008 Task Force Report, work started on development of a new time labelling system. Emphasis was on accommodating all media rates and providing a solution that, like ST 12, would find widespread application.</a:t>
            </a:r>
          </a:p>
          <a:p>
            <a:r>
              <a:rPr lang="en-GB" dirty="0"/>
              <a:t>Time Code Summits in 2016 clarified requirements</a:t>
            </a:r>
          </a:p>
          <a:p>
            <a:pPr lvl="1"/>
            <a:r>
              <a:rPr lang="en-GB" dirty="0"/>
              <a:t>Support of multiple media rates, including integer and non-integer rates</a:t>
            </a:r>
          </a:p>
          <a:p>
            <a:pPr lvl="1"/>
            <a:r>
              <a:rPr lang="en-GB" dirty="0"/>
              <a:t>Support of very high and very low rates</a:t>
            </a:r>
          </a:p>
          <a:p>
            <a:pPr lvl="1"/>
            <a:r>
              <a:rPr lang="en-GB" dirty="0"/>
              <a:t>Support of variable rate acquisition</a:t>
            </a:r>
          </a:p>
          <a:p>
            <a:pPr lvl="1"/>
            <a:r>
              <a:rPr lang="en-GB" dirty="0"/>
              <a:t>Time span not limited to 24 hours</a:t>
            </a:r>
          </a:p>
          <a:p>
            <a:pPr lvl="1"/>
            <a:r>
              <a:rPr lang="en-GB" dirty="0"/>
              <a:t>The need to be able to define translation algorithms to enable working with a mix of ST 12 and TLX labelling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430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DFB81-C48E-4C19-A460-303FCF727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Concept of TLX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599EC-E6E9-44F4-A792-653917C96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D</a:t>
            </a:r>
            <a:r>
              <a:rPr lang="en-GB" dirty="0"/>
              <a:t>igital </a:t>
            </a:r>
            <a:r>
              <a:rPr lang="en-GB" b="1" dirty="0"/>
              <a:t>B</a:t>
            </a:r>
            <a:r>
              <a:rPr lang="en-GB" dirty="0"/>
              <a:t>irth </a:t>
            </a:r>
            <a:r>
              <a:rPr lang="en-GB" b="1" dirty="0"/>
              <a:t>C</a:t>
            </a:r>
            <a:r>
              <a:rPr lang="en-GB" dirty="0"/>
              <a:t>ertificate</a:t>
            </a:r>
          </a:p>
          <a:p>
            <a:pPr lvl="1"/>
            <a:r>
              <a:rPr lang="en-GB" dirty="0"/>
              <a:t>A precision time value (in the form of a PTP timestamp)</a:t>
            </a:r>
          </a:p>
          <a:p>
            <a:pPr lvl="1"/>
            <a:r>
              <a:rPr lang="en-GB" dirty="0"/>
              <a:t>A persistent identifier for the </a:t>
            </a:r>
            <a:r>
              <a:rPr lang="en-GB"/>
              <a:t>equipment (accommodate </a:t>
            </a:r>
            <a:r>
              <a:rPr lang="en-GB" dirty="0"/>
              <a:t>virtual machines)</a:t>
            </a:r>
          </a:p>
          <a:p>
            <a:pPr lvl="1"/>
            <a:r>
              <a:rPr lang="en-GB" dirty="0"/>
              <a:t>A media unit counter</a:t>
            </a:r>
          </a:p>
          <a:p>
            <a:r>
              <a:rPr lang="en-GB" dirty="0"/>
              <a:t>Extensibility</a:t>
            </a:r>
          </a:p>
          <a:p>
            <a:pPr lvl="1"/>
            <a:r>
              <a:rPr lang="en-GB" dirty="0"/>
              <a:t>Provide a defined mechanism for adding new data fields</a:t>
            </a:r>
          </a:p>
          <a:p>
            <a:pPr lvl="1"/>
            <a:r>
              <a:rPr lang="en-GB" dirty="0"/>
              <a:t>Avoid substantive revision of the Standard</a:t>
            </a:r>
          </a:p>
          <a:p>
            <a:pPr lvl="1"/>
            <a:r>
              <a:rPr lang="en-GB" dirty="0"/>
              <a:t>(or worse) starting over</a:t>
            </a:r>
          </a:p>
        </p:txBody>
      </p:sp>
    </p:spTree>
    <p:extLst>
      <p:ext uri="{BB962C8B-B14F-4D97-AF65-F5344CB8AC3E}">
        <p14:creationId xmlns:p14="http://schemas.microsoft.com/office/powerpoint/2010/main" val="71606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FB53E-6B99-4658-AC13-A54111852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Initial Development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B0FDD-3895-4802-9351-40E32C88F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Digital Birth Certificate (DBC)</a:t>
            </a:r>
          </a:p>
          <a:p>
            <a:r>
              <a:rPr lang="en-GB" dirty="0"/>
              <a:t>Extensibility mechanism</a:t>
            </a:r>
          </a:p>
          <a:p>
            <a:r>
              <a:rPr lang="en-GB" dirty="0"/>
              <a:t>KLV – TLV</a:t>
            </a:r>
          </a:p>
          <a:p>
            <a:r>
              <a:rPr lang="en-GB" dirty="0"/>
              <a:t>TLX Item</a:t>
            </a:r>
          </a:p>
          <a:p>
            <a:pPr lvl="1"/>
            <a:r>
              <a:rPr lang="en-GB" dirty="0"/>
              <a:t>Each data value, with associated metadata is a “TLX Item”</a:t>
            </a:r>
          </a:p>
          <a:p>
            <a:r>
              <a:rPr lang="en-GB" dirty="0"/>
              <a:t>TLX Profiles</a:t>
            </a:r>
          </a:p>
          <a:p>
            <a:r>
              <a:rPr lang="en-GB" dirty="0"/>
              <a:t>TLX Structures …</a:t>
            </a:r>
          </a:p>
        </p:txBody>
      </p:sp>
    </p:spTree>
    <p:extLst>
      <p:ext uri="{BB962C8B-B14F-4D97-AF65-F5344CB8AC3E}">
        <p14:creationId xmlns:p14="http://schemas.microsoft.com/office/powerpoint/2010/main" val="1807201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90365-CF76-465E-BB3A-83B6275D1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TLX Structures </a:t>
            </a:r>
            <a:r>
              <a:rPr lang="en-GB" sz="1800" dirty="0"/>
              <a:t>(page 1 of 4)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E7581-E28D-407A-B82E-BAA6BCB7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TLX structures are still fluid as the DG </a:t>
            </a:r>
            <a:r>
              <a:rPr lang="en-US" dirty="0"/>
              <a:t>endeavor</a:t>
            </a:r>
            <a:r>
              <a:rPr lang="en-GB" dirty="0"/>
              <a:t>s to make them flexible and extensible.</a:t>
            </a:r>
          </a:p>
          <a:p>
            <a:r>
              <a:rPr lang="en-GB" dirty="0"/>
              <a:t>TLX Header (a special case of TLX Item)</a:t>
            </a:r>
          </a:p>
          <a:p>
            <a:pPr lvl="1"/>
            <a:r>
              <a:rPr lang="en-GB" dirty="0"/>
              <a:t>(Type) TLX header identifier</a:t>
            </a:r>
          </a:p>
          <a:p>
            <a:pPr lvl="1"/>
            <a:r>
              <a:rPr lang="en-GB" dirty="0"/>
              <a:t>(Length) The length of the header payload</a:t>
            </a:r>
          </a:p>
          <a:p>
            <a:pPr lvl="1"/>
            <a:r>
              <a:rPr lang="en-GB" dirty="0"/>
              <a:t>(Value) The TLX profile identifier</a:t>
            </a:r>
          </a:p>
          <a:p>
            <a:r>
              <a:rPr lang="en-GB" dirty="0"/>
              <a:t>TLX Item</a:t>
            </a:r>
          </a:p>
          <a:p>
            <a:pPr lvl="1"/>
            <a:r>
              <a:rPr lang="en-GB" dirty="0"/>
              <a:t>(Type) TLX item identifier</a:t>
            </a:r>
          </a:p>
          <a:p>
            <a:pPr lvl="1"/>
            <a:r>
              <a:rPr lang="en-GB" dirty="0"/>
              <a:t>(Length) The length of the item payload</a:t>
            </a:r>
          </a:p>
          <a:p>
            <a:pPr lvl="1"/>
            <a:r>
              <a:rPr lang="en-GB" dirty="0"/>
              <a:t>(Value) The value and associated metadata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569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069CC-3286-4F9F-9C87-66C673DA2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TLX Structures </a:t>
            </a:r>
            <a:r>
              <a:rPr lang="en-GB" sz="1800" dirty="0"/>
              <a:t>(page 2 of 4)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23055-A2C6-4EDF-8371-16D1A79E2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TLX Profile</a:t>
            </a:r>
          </a:p>
          <a:p>
            <a:pPr lvl="1"/>
            <a:r>
              <a:rPr lang="en-GB" dirty="0"/>
              <a:t>Application-oriented and very flexible</a:t>
            </a:r>
          </a:p>
          <a:p>
            <a:pPr lvl="1"/>
            <a:r>
              <a:rPr lang="en-GB" dirty="0"/>
              <a:t>May specify one or more TLX Items as being mandatory</a:t>
            </a:r>
          </a:p>
          <a:p>
            <a:pPr lvl="1"/>
            <a:r>
              <a:rPr lang="en-GB" dirty="0"/>
              <a:t>May permit additional optional TLX items</a:t>
            </a:r>
          </a:p>
          <a:p>
            <a:pPr lvl="1"/>
            <a:r>
              <a:rPr lang="en-GB" dirty="0"/>
              <a:t>May constrain the size of the complete label</a:t>
            </a:r>
          </a:p>
          <a:p>
            <a:pPr lvl="1"/>
            <a:r>
              <a:rPr lang="en-GB" dirty="0"/>
              <a:t>May specify multi-part rules such as 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GB" dirty="0"/>
              <a:t>“TLX Item ‘A’ is mandatory; TLX Items ‘B’, ‘C’, ‘D’ are optional, but if ‘B’ is present ‘C’ must also be present; maximum label size 256 Bytes”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445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41B68C77-138E-4BF7-A276-BD0C78A42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C268552-D473-46ED-B1B8-422042C4D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4AC0CD9D-7610-4620-93B4-798CCD9AB5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9238B3E-24AA-439A-B527-6C5DF6D72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9F01145-BEA3-4CBF-AA21-10077B948C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DE4D62F9-188E-4530-84C2-24BDEE4BE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67CA421-FA2B-47ED-A101-F8BBEBB29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03EDBF-A64C-4B1E-A405-586E8C372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0278" y="1895745"/>
            <a:ext cx="3553571" cy="3066507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000" b="0" i="0" kern="1200" dirty="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TLX Structures as KLV </a:t>
            </a:r>
            <a:br>
              <a:rPr lang="en-US" sz="4000" b="0" i="0" kern="1200" dirty="0">
                <a:solidFill>
                  <a:srgbClr val="EBEBEB"/>
                </a:solidFill>
                <a:latin typeface="+mj-lt"/>
                <a:ea typeface="+mj-ea"/>
                <a:cs typeface="+mj-cs"/>
              </a:rPr>
            </a:br>
            <a:r>
              <a:rPr lang="en-US" sz="4000" b="0" i="0" kern="1200" dirty="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(page 3of 4)</a:t>
            </a:r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2425D82-CD5E-45A4-9542-70951E59F2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6914" y="639905"/>
            <a:ext cx="6915664" cy="55781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21DB897-A621-4D5F-AC81-91199AC437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BA1ADE2-132B-4405-A942-F316C22A96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802992" y="1447368"/>
            <a:ext cx="6597186" cy="3783993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4487567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A69BA-9790-4A22-B048-DEF16F903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TLX Structures </a:t>
            </a:r>
            <a:r>
              <a:rPr lang="en-GB" sz="1800" dirty="0"/>
              <a:t>(page 4 of 4)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CFEE8-AD94-4822-8361-E14BDEC52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 mechanism will be defined for documenting additional TLX Items and Profiles as needs arise.</a:t>
            </a:r>
          </a:p>
          <a:p>
            <a:pPr marL="0" indent="0">
              <a:buNone/>
            </a:pPr>
            <a:r>
              <a:rPr lang="en-GB" dirty="0"/>
              <a:t>Other TLX items in consideration:</a:t>
            </a:r>
          </a:p>
          <a:p>
            <a:pPr lvl="1"/>
            <a:r>
              <a:rPr lang="en-GB" dirty="0" err="1"/>
              <a:t>TLX_DescriptiveText</a:t>
            </a:r>
            <a:endParaRPr lang="en-GB" dirty="0"/>
          </a:p>
          <a:p>
            <a:pPr lvl="1"/>
            <a:r>
              <a:rPr lang="en-GB" dirty="0"/>
              <a:t>TLX_ST12_Encapsulation</a:t>
            </a:r>
          </a:p>
          <a:p>
            <a:pPr lvl="1"/>
            <a:r>
              <a:rPr lang="en-GB" dirty="0"/>
              <a:t>Location (GPS data?)</a:t>
            </a:r>
          </a:p>
          <a:p>
            <a:pPr lvl="1"/>
            <a:r>
              <a:rPr lang="en-GB" dirty="0"/>
              <a:t>Other TLX items yet to be defined</a:t>
            </a:r>
          </a:p>
          <a:p>
            <a:pPr marL="0" indent="0">
              <a:buNone/>
            </a:pPr>
            <a:r>
              <a:rPr lang="en-GB" dirty="0"/>
              <a:t>Other TLX profiles in consideration:</a:t>
            </a:r>
          </a:p>
          <a:p>
            <a:pPr lvl="1"/>
            <a:r>
              <a:rPr lang="en-GB" dirty="0"/>
              <a:t>No constraints (“free form”)</a:t>
            </a:r>
          </a:p>
          <a:p>
            <a:pPr lvl="1"/>
            <a:r>
              <a:rPr lang="en-GB" dirty="0"/>
              <a:t>User defined profile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7156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637</Words>
  <Application>Microsoft Office PowerPoint</Application>
  <PresentationFormat>Widescreen</PresentationFormat>
  <Paragraphs>96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Ion</vt:lpstr>
      <vt:lpstr>Beyond SMPTE Time Code</vt:lpstr>
      <vt:lpstr>Introduction</vt:lpstr>
      <vt:lpstr>Recent History</vt:lpstr>
      <vt:lpstr>The Concept of TLX</vt:lpstr>
      <vt:lpstr>Initial Development</vt:lpstr>
      <vt:lpstr>TLX Structures (page 1 of 4)</vt:lpstr>
      <vt:lpstr>TLX Structures (page 2 of 4)</vt:lpstr>
      <vt:lpstr>TLX Structures as KLV  (page 3of 4)</vt:lpstr>
      <vt:lpstr>TLX Structures (page 4 of 4)</vt:lpstr>
      <vt:lpstr>Transport and Storage</vt:lpstr>
      <vt:lpstr>Work in progress</vt:lpstr>
      <vt:lpstr>Interested?</vt:lpstr>
      <vt:lpstr>Acknowledgements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Beyond SMPTE Time Code</dc:title>
  <dc:creator>Peter Symes</dc:creator>
  <cp:lastModifiedBy>Peter Symes</cp:lastModifiedBy>
  <cp:revision>3</cp:revision>
  <dcterms:created xsi:type="dcterms:W3CDTF">2019-02-08T22:05:04Z</dcterms:created>
  <dcterms:modified xsi:type="dcterms:W3CDTF">2019-02-18T23:50:55Z</dcterms:modified>
</cp:coreProperties>
</file>